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1.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2.xml" ContentType="application/inkml+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52"/>
  </p:notesMasterIdLst>
  <p:sldIdLst>
    <p:sldId id="367" r:id="rId5"/>
    <p:sldId id="540" r:id="rId6"/>
    <p:sldId id="370" r:id="rId7"/>
    <p:sldId id="325" r:id="rId8"/>
    <p:sldId id="257" r:id="rId9"/>
    <p:sldId id="323" r:id="rId10"/>
    <p:sldId id="326" r:id="rId11"/>
    <p:sldId id="371" r:id="rId12"/>
    <p:sldId id="259" r:id="rId13"/>
    <p:sldId id="288" r:id="rId14"/>
    <p:sldId id="258" r:id="rId15"/>
    <p:sldId id="286" r:id="rId16"/>
    <p:sldId id="327" r:id="rId17"/>
    <p:sldId id="260" r:id="rId18"/>
    <p:sldId id="263" r:id="rId19"/>
    <p:sldId id="277" r:id="rId20"/>
    <p:sldId id="278" r:id="rId21"/>
    <p:sldId id="279" r:id="rId22"/>
    <p:sldId id="280" r:id="rId23"/>
    <p:sldId id="281" r:id="rId24"/>
    <p:sldId id="372" r:id="rId25"/>
    <p:sldId id="328" r:id="rId26"/>
    <p:sldId id="373" r:id="rId27"/>
    <p:sldId id="283" r:id="rId28"/>
    <p:sldId id="284" r:id="rId29"/>
    <p:sldId id="329" r:id="rId30"/>
    <p:sldId id="310" r:id="rId31"/>
    <p:sldId id="292" r:id="rId32"/>
    <p:sldId id="294" r:id="rId33"/>
    <p:sldId id="295" r:id="rId34"/>
    <p:sldId id="299" r:id="rId35"/>
    <p:sldId id="293" r:id="rId36"/>
    <p:sldId id="300" r:id="rId37"/>
    <p:sldId id="316" r:id="rId38"/>
    <p:sldId id="317" r:id="rId39"/>
    <p:sldId id="318" r:id="rId40"/>
    <p:sldId id="319" r:id="rId41"/>
    <p:sldId id="289" r:id="rId42"/>
    <p:sldId id="291" r:id="rId43"/>
    <p:sldId id="290" r:id="rId44"/>
    <p:sldId id="330" r:id="rId45"/>
    <p:sldId id="274" r:id="rId46"/>
    <p:sldId id="332" r:id="rId47"/>
    <p:sldId id="331" r:id="rId48"/>
    <p:sldId id="333" r:id="rId49"/>
    <p:sldId id="322" r:id="rId50"/>
    <p:sldId id="275" r:id="rId5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68" userDrawn="1">
          <p15:clr>
            <a:srgbClr val="A4A3A4"/>
          </p15:clr>
        </p15:guide>
        <p15:guide id="2" pos="144" userDrawn="1">
          <p15:clr>
            <a:srgbClr val="A4A3A4"/>
          </p15:clr>
        </p15:guide>
        <p15:guide id="3" orient="horz" pos="612" userDrawn="1">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3"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4B69FF"/>
    <a:srgbClr val="ABBAFF"/>
    <a:srgbClr val="213163"/>
    <a:srgbClr val="7A7A7A"/>
    <a:srgbClr val="0000A8"/>
    <a:srgbClr val="223366"/>
    <a:srgbClr val="001131"/>
    <a:srgbClr val="DDE8FF"/>
    <a:srgbClr val="8519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592178-F033-D4A4-1C7C-B768D5388035}" v="157" dt="2023-08-16T08:51:23.496"/>
    <p1510:client id="{2A6E1EEA-26FA-3051-5D10-24B2AEE020AD}" v="1" dt="2023-08-09T07:52:16.128"/>
    <p1510:client id="{2E74B55C-EDF1-11E4-F799-DB2F1ADAEF81}" v="111" dt="2023-08-16T12:41:14.092"/>
    <p1510:client id="{4874CBA3-038D-A30C-840F-2D3931F4BB12}" v="53" dt="2023-08-16T11:22:10.777"/>
    <p1510:client id="{53E3D40E-5371-6D66-F69F-7D9B252C4E84}" v="6" dt="2023-09-04T08:35:25.731"/>
    <p1510:client id="{6240E5D0-33D0-60B6-5770-43E44B3129F8}" v="24" dt="2023-08-09T18:35:52.707"/>
    <p1510:client id="{6CFF62D5-597A-B795-0ED2-A20E4C06CA37}" v="1" dt="2023-08-14T13:26:42.690"/>
    <p1510:client id="{7E5385B7-2E3B-268E-3287-DDDE77D3C7D3}" v="3" dt="2023-08-29T04:59:28.320"/>
    <p1510:client id="{868F185A-C08C-0D0F-B397-F9731E70CFAC}" v="23" dt="2023-08-09T08:49:05.826"/>
    <p1510:client id="{88871C63-57B2-5A31-CF8A-62D7EA3C5ED9}" v="29" dt="2023-08-16T09:57:05.056"/>
    <p1510:client id="{908E8AF4-2838-073D-1746-035DD6B4E7D4}" v="26" dt="2023-09-04T11:32:13.056"/>
    <p1510:client id="{9BD18CE8-31E1-92A1-3CF9-BD761BDC0510}" v="4" dt="2023-09-26T07:47:08.333"/>
    <p1510:client id="{ACCF99CC-9839-700F-69FF-F0D813EBD298}" v="1" dt="2023-09-01T10:00:28.741"/>
    <p1510:client id="{B63EB395-6DD7-2A95-6146-2FC0411CDF51}" v="1" dt="2023-08-12T06:14:01.894"/>
    <p1510:client id="{B686AB05-101B-C7C9-AE00-781548084783}" v="59" dt="2023-08-17T13:30:11.121"/>
    <p1510:client id="{B6A789F4-53EA-1068-2129-2F66495D369D}" v="89" dt="2023-08-11T14:31:42.534"/>
    <p1510:client id="{C2D625D5-2DC7-9931-0BF7-65CA507BA636}" v="80" dt="2023-08-14T13:12:20.070"/>
    <p1510:client id="{CB496B2E-DF86-3F9C-3E81-B9231E005D4C}" v="16" dt="2023-09-13T10:21:20.154"/>
    <p1510:client id="{D5A39A78-B5FE-0130-A130-AD5A24042EF4}" v="57" dt="2023-08-12T05:35:11.040"/>
    <p1510:client id="{DE89D65C-8723-04B1-2953-6B10C441333F}" v="1" dt="2023-10-31T03:39:37.530"/>
    <p1510:client id="{E405579D-5227-17FC-7BE4-5830DFD1B09C}" v="4" dt="2023-08-16T12:28:18.022"/>
    <p1510:client id="{E4F21148-893C-6A8F-EB25-B418AB53B3BE}" v="1" dt="2023-08-16T03:10:07.207"/>
    <p1510:client id="{F435C313-F223-9DCE-4533-5D6185A8BFEC}" v="24" dt="2023-08-16T13:13:45.501"/>
    <p1510:client id="{F54FB580-A04E-E0C6-55E7-46B752432495}" v="139" dt="2023-08-16T11:20:02.032"/>
    <p1510:client id="{FB54EFB4-344A-BA82-8B4E-E19B96C9D321}" v="1" dt="2023-10-31T03:40:10.3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920" autoAdjust="0"/>
  </p:normalViewPr>
  <p:slideViewPr>
    <p:cSldViewPr snapToGrid="0">
      <p:cViewPr varScale="1">
        <p:scale>
          <a:sx n="87" d="100"/>
          <a:sy n="87" d="100"/>
        </p:scale>
        <p:origin x="1258" y="62"/>
      </p:cViewPr>
      <p:guideLst>
        <p:guide orient="horz" pos="468"/>
        <p:guide pos="144"/>
        <p:guide orient="horz" pos="61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customschemas.google.com/relationships/presentationmetadata" Target="metadata"/><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yank Shrivastava" userId="S::mayank@edunetfoundation.org::c332be7f-906c-470d-b44b-16df79513897" providerId="AD" clId="Web-{ACCF99CC-9839-700F-69FF-F0D813EBD298}"/>
    <pc:docChg chg="modSld">
      <pc:chgData name="Mayank Shrivastava" userId="S::mayank@edunetfoundation.org::c332be7f-906c-470d-b44b-16df79513897" providerId="AD" clId="Web-{ACCF99CC-9839-700F-69FF-F0D813EBD298}" dt="2023-09-01T10:03:19.961" v="369"/>
      <pc:docMkLst>
        <pc:docMk/>
      </pc:docMkLst>
      <pc:sldChg chg="modNotes">
        <pc:chgData name="Mayank Shrivastava" userId="S::mayank@edunetfoundation.org::c332be7f-906c-470d-b44b-16df79513897" providerId="AD" clId="Web-{ACCF99CC-9839-700F-69FF-F0D813EBD298}" dt="2023-09-01T09:54:01.818" v="92"/>
        <pc:sldMkLst>
          <pc:docMk/>
          <pc:sldMk cId="3450046828" sldId="327"/>
        </pc:sldMkLst>
      </pc:sldChg>
      <pc:sldChg chg="modNotes">
        <pc:chgData name="Mayank Shrivastava" userId="S::mayank@edunetfoundation.org::c332be7f-906c-470d-b44b-16df79513897" providerId="AD" clId="Web-{ACCF99CC-9839-700F-69FF-F0D813EBD298}" dt="2023-09-01T10:00:25.538" v="220"/>
        <pc:sldMkLst>
          <pc:docMk/>
          <pc:sldMk cId="588136741" sldId="328"/>
        </pc:sldMkLst>
      </pc:sldChg>
      <pc:sldChg chg="modNotes">
        <pc:chgData name="Mayank Shrivastava" userId="S::mayank@edunetfoundation.org::c332be7f-906c-470d-b44b-16df79513897" providerId="AD" clId="Web-{ACCF99CC-9839-700F-69FF-F0D813EBD298}" dt="2023-09-01T10:02:21.726" v="310"/>
        <pc:sldMkLst>
          <pc:docMk/>
          <pc:sldMk cId="1617210104" sldId="329"/>
        </pc:sldMkLst>
      </pc:sldChg>
      <pc:sldChg chg="modNotes">
        <pc:chgData name="Mayank Shrivastava" userId="S::mayank@edunetfoundation.org::c332be7f-906c-470d-b44b-16df79513897" providerId="AD" clId="Web-{ACCF99CC-9839-700F-69FF-F0D813EBD298}" dt="2023-09-01T10:03:19.961" v="369"/>
        <pc:sldMkLst>
          <pc:docMk/>
          <pc:sldMk cId="1856498144" sldId="330"/>
        </pc:sldMkLst>
      </pc:sldChg>
    </pc:docChg>
  </pc:docChgLst>
  <pc:docChgLst>
    <pc:chgData name="Bharti Verma" userId="S::bharti@edunetfoundation.org::7790c979-ffe3-4e81-aa39-2838f39e987c" providerId="AD" clId="Web-{53E3D40E-5371-6D66-F69F-7D9B252C4E84}"/>
    <pc:docChg chg="modSld">
      <pc:chgData name="Bharti Verma" userId="S::bharti@edunetfoundation.org::7790c979-ffe3-4e81-aa39-2838f39e987c" providerId="AD" clId="Web-{53E3D40E-5371-6D66-F69F-7D9B252C4E84}" dt="2023-09-04T08:35:25.731" v="5" actId="20577"/>
      <pc:docMkLst>
        <pc:docMk/>
      </pc:docMkLst>
      <pc:sldChg chg="modSp">
        <pc:chgData name="Bharti Verma" userId="S::bharti@edunetfoundation.org::7790c979-ffe3-4e81-aa39-2838f39e987c" providerId="AD" clId="Web-{53E3D40E-5371-6D66-F69F-7D9B252C4E84}" dt="2023-09-04T08:35:25.731" v="5" actId="20577"/>
        <pc:sldMkLst>
          <pc:docMk/>
          <pc:sldMk cId="2370717497" sldId="367"/>
        </pc:sldMkLst>
        <pc:spChg chg="mod">
          <ac:chgData name="Bharti Verma" userId="S::bharti@edunetfoundation.org::7790c979-ffe3-4e81-aa39-2838f39e987c" providerId="AD" clId="Web-{53E3D40E-5371-6D66-F69F-7D9B252C4E84}" dt="2023-09-04T08:35:25.731" v="5" actId="20577"/>
          <ac:spMkLst>
            <pc:docMk/>
            <pc:sldMk cId="2370717497" sldId="367"/>
            <ac:spMk id="19" creationId="{7E78C0D0-7B98-0F27-BC87-F54A3799F375}"/>
          </ac:spMkLst>
        </pc:spChg>
      </pc:sldChg>
    </pc:docChg>
  </pc:docChgLst>
  <pc:docChgLst>
    <pc:chgData name="Mayank Shrivastava" userId="S::mayank@edunetfoundation.org::c332be7f-906c-470d-b44b-16df79513897" providerId="AD" clId="Web-{908E8AF4-2838-073D-1746-035DD6B4E7D4}"/>
    <pc:docChg chg="modSld">
      <pc:chgData name="Mayank Shrivastava" userId="S::mayank@edunetfoundation.org::c332be7f-906c-470d-b44b-16df79513897" providerId="AD" clId="Web-{908E8AF4-2838-073D-1746-035DD6B4E7D4}" dt="2023-09-04T11:32:10.759" v="1026"/>
      <pc:docMkLst>
        <pc:docMk/>
      </pc:docMkLst>
      <pc:sldChg chg="modNotes">
        <pc:chgData name="Mayank Shrivastava" userId="S::mayank@edunetfoundation.org::c332be7f-906c-470d-b44b-16df79513897" providerId="AD" clId="Web-{908E8AF4-2838-073D-1746-035DD6B4E7D4}" dt="2023-09-04T10:49:10.459" v="181"/>
        <pc:sldMkLst>
          <pc:docMk/>
          <pc:sldMk cId="2081848453" sldId="281"/>
        </pc:sldMkLst>
      </pc:sldChg>
      <pc:sldChg chg="modNotes">
        <pc:chgData name="Mayank Shrivastava" userId="S::mayank@edunetfoundation.org::c332be7f-906c-470d-b44b-16df79513897" providerId="AD" clId="Web-{908E8AF4-2838-073D-1746-035DD6B4E7D4}" dt="2023-09-04T11:14:03.164" v="538"/>
        <pc:sldMkLst>
          <pc:docMk/>
          <pc:sldMk cId="2114983469" sldId="283"/>
        </pc:sldMkLst>
      </pc:sldChg>
      <pc:sldChg chg="modNotes">
        <pc:chgData name="Mayank Shrivastava" userId="S::mayank@edunetfoundation.org::c332be7f-906c-470d-b44b-16df79513897" providerId="AD" clId="Web-{908E8AF4-2838-073D-1746-035DD6B4E7D4}" dt="2023-09-04T11:18:46.349" v="605"/>
        <pc:sldMkLst>
          <pc:docMk/>
          <pc:sldMk cId="504780184" sldId="284"/>
        </pc:sldMkLst>
      </pc:sldChg>
      <pc:sldChg chg="modSp modNotes">
        <pc:chgData name="Mayank Shrivastava" userId="S::mayank@edunetfoundation.org::c332be7f-906c-470d-b44b-16df79513897" providerId="AD" clId="Web-{908E8AF4-2838-073D-1746-035DD6B4E7D4}" dt="2023-09-04T11:28:29.124" v="903" actId="20577"/>
        <pc:sldMkLst>
          <pc:docMk/>
          <pc:sldMk cId="2069012548" sldId="289"/>
        </pc:sldMkLst>
        <pc:spChg chg="mod">
          <ac:chgData name="Mayank Shrivastava" userId="S::mayank@edunetfoundation.org::c332be7f-906c-470d-b44b-16df79513897" providerId="AD" clId="Web-{908E8AF4-2838-073D-1746-035DD6B4E7D4}" dt="2023-09-04T11:28:29.124" v="903" actId="20577"/>
          <ac:spMkLst>
            <pc:docMk/>
            <pc:sldMk cId="2069012548" sldId="289"/>
            <ac:spMk id="3" creationId="{DBA27E28-FD7F-40A0-8D22-8B84EEAAC21F}"/>
          </ac:spMkLst>
        </pc:spChg>
        <pc:spChg chg="mod">
          <ac:chgData name="Mayank Shrivastava" userId="S::mayank@edunetfoundation.org::c332be7f-906c-470d-b44b-16df79513897" providerId="AD" clId="Web-{908E8AF4-2838-073D-1746-035DD6B4E7D4}" dt="2023-09-04T11:27:08.995" v="894" actId="1076"/>
          <ac:spMkLst>
            <pc:docMk/>
            <pc:sldMk cId="2069012548" sldId="289"/>
            <ac:spMk id="4" creationId="{EB27CE11-48EC-407C-8F22-5A6D8A34D608}"/>
          </ac:spMkLst>
        </pc:spChg>
      </pc:sldChg>
      <pc:sldChg chg="modNotes">
        <pc:chgData name="Mayank Shrivastava" userId="S::mayank@edunetfoundation.org::c332be7f-906c-470d-b44b-16df79513897" providerId="AD" clId="Web-{908E8AF4-2838-073D-1746-035DD6B4E7D4}" dt="2023-09-04T11:32:10.759" v="1026"/>
        <pc:sldMkLst>
          <pc:docMk/>
          <pc:sldMk cId="507962866" sldId="290"/>
        </pc:sldMkLst>
      </pc:sldChg>
      <pc:sldChg chg="modNotes">
        <pc:chgData name="Mayank Shrivastava" userId="S::mayank@edunetfoundation.org::c332be7f-906c-470d-b44b-16df79513897" providerId="AD" clId="Web-{908E8AF4-2838-073D-1746-035DD6B4E7D4}" dt="2023-09-04T11:29:18.501" v="935"/>
        <pc:sldMkLst>
          <pc:docMk/>
          <pc:sldMk cId="1540627683" sldId="291"/>
        </pc:sldMkLst>
      </pc:sldChg>
      <pc:sldChg chg="modNotes">
        <pc:chgData name="Mayank Shrivastava" userId="S::mayank@edunetfoundation.org::c332be7f-906c-470d-b44b-16df79513897" providerId="AD" clId="Web-{908E8AF4-2838-073D-1746-035DD6B4E7D4}" dt="2023-09-04T11:20:02.117" v="664"/>
        <pc:sldMkLst>
          <pc:docMk/>
          <pc:sldMk cId="152267876" sldId="310"/>
        </pc:sldMkLst>
      </pc:sldChg>
      <pc:sldChg chg="modNotes">
        <pc:chgData name="Mayank Shrivastava" userId="S::mayank@edunetfoundation.org::c332be7f-906c-470d-b44b-16df79513897" providerId="AD" clId="Web-{908E8AF4-2838-073D-1746-035DD6B4E7D4}" dt="2023-09-04T11:22:16.639" v="762"/>
        <pc:sldMkLst>
          <pc:docMk/>
          <pc:sldMk cId="4174141559" sldId="316"/>
        </pc:sldMkLst>
      </pc:sldChg>
      <pc:sldChg chg="modSp modNotes">
        <pc:chgData name="Mayank Shrivastava" userId="S::mayank@edunetfoundation.org::c332be7f-906c-470d-b44b-16df79513897" providerId="AD" clId="Web-{908E8AF4-2838-073D-1746-035DD6B4E7D4}" dt="2023-09-04T11:23:23.486" v="794"/>
        <pc:sldMkLst>
          <pc:docMk/>
          <pc:sldMk cId="2117678479" sldId="317"/>
        </pc:sldMkLst>
        <pc:spChg chg="mod">
          <ac:chgData name="Mayank Shrivastava" userId="S::mayank@edunetfoundation.org::c332be7f-906c-470d-b44b-16df79513897" providerId="AD" clId="Web-{908E8AF4-2838-073D-1746-035DD6B4E7D4}" dt="2023-09-04T11:23:07.985" v="787" actId="20577"/>
          <ac:spMkLst>
            <pc:docMk/>
            <pc:sldMk cId="2117678479" sldId="317"/>
            <ac:spMk id="4" creationId="{3F4D131D-836A-12FB-7EA3-5BDD8A605EF1}"/>
          </ac:spMkLst>
        </pc:spChg>
      </pc:sldChg>
      <pc:sldChg chg="modNotes">
        <pc:chgData name="Mayank Shrivastava" userId="S::mayank@edunetfoundation.org::c332be7f-906c-470d-b44b-16df79513897" providerId="AD" clId="Web-{908E8AF4-2838-073D-1746-035DD6B4E7D4}" dt="2023-09-04T11:23:51.565" v="812"/>
        <pc:sldMkLst>
          <pc:docMk/>
          <pc:sldMk cId="2783650924" sldId="318"/>
        </pc:sldMkLst>
      </pc:sldChg>
      <pc:sldChg chg="modNotes">
        <pc:chgData name="Mayank Shrivastava" userId="S::mayank@edunetfoundation.org::c332be7f-906c-470d-b44b-16df79513897" providerId="AD" clId="Web-{908E8AF4-2838-073D-1746-035DD6B4E7D4}" dt="2023-09-04T11:25:34.976" v="857"/>
        <pc:sldMkLst>
          <pc:docMk/>
          <pc:sldMk cId="3614155031" sldId="319"/>
        </pc:sldMkLst>
      </pc:sldChg>
      <pc:sldChg chg="modNotes">
        <pc:chgData name="Mayank Shrivastava" userId="S::mayank@edunetfoundation.org::c332be7f-906c-470d-b44b-16df79513897" providerId="AD" clId="Web-{908E8AF4-2838-073D-1746-035DD6B4E7D4}" dt="2023-09-04T11:19:27.366" v="643"/>
        <pc:sldMkLst>
          <pc:docMk/>
          <pc:sldMk cId="1617210104" sldId="329"/>
        </pc:sldMkLst>
      </pc:sldChg>
      <pc:sldChg chg="modNotes">
        <pc:chgData name="Mayank Shrivastava" userId="S::mayank@edunetfoundation.org::c332be7f-906c-470d-b44b-16df79513897" providerId="AD" clId="Web-{908E8AF4-2838-073D-1746-035DD6B4E7D4}" dt="2023-09-04T10:50:19.743" v="228"/>
        <pc:sldMkLst>
          <pc:docMk/>
          <pc:sldMk cId="2213840195" sldId="372"/>
        </pc:sldMkLst>
      </pc:sldChg>
      <pc:sldChg chg="modNotes">
        <pc:chgData name="Mayank Shrivastava" userId="S::mayank@edunetfoundation.org::c332be7f-906c-470d-b44b-16df79513897" providerId="AD" clId="Web-{908E8AF4-2838-073D-1746-035DD6B4E7D4}" dt="2023-09-04T10:57:37.512" v="438"/>
        <pc:sldMkLst>
          <pc:docMk/>
          <pc:sldMk cId="2536540087" sldId="373"/>
        </pc:sldMkLst>
      </pc:sldChg>
    </pc:docChg>
  </pc:docChgLst>
  <pc:docChgLst>
    <pc:chgData name="Guest User" userId="S::urn:spo:anon#45bca0f7d6f7a408c054b18fbbd1f182939eba8cc4ca46ca44b8b8cd90f43320::" providerId="AD" clId="Web-{FB54EFB4-344A-BA82-8B4E-E19B96C9D321}"/>
    <pc:docChg chg="modSld">
      <pc:chgData name="Guest User" userId="S::urn:spo:anon#45bca0f7d6f7a408c054b18fbbd1f182939eba8cc4ca46ca44b8b8cd90f43320::" providerId="AD" clId="Web-{FB54EFB4-344A-BA82-8B4E-E19B96C9D321}" dt="2023-10-31T03:40:10.340" v="0" actId="1076"/>
      <pc:docMkLst>
        <pc:docMk/>
      </pc:docMkLst>
      <pc:sldChg chg="modSp">
        <pc:chgData name="Guest User" userId="S::urn:spo:anon#45bca0f7d6f7a408c054b18fbbd1f182939eba8cc4ca46ca44b8b8cd90f43320::" providerId="AD" clId="Web-{FB54EFB4-344A-BA82-8B4E-E19B96C9D321}" dt="2023-10-31T03:40:10.340" v="0" actId="1076"/>
        <pc:sldMkLst>
          <pc:docMk/>
          <pc:sldMk cId="0" sldId="260"/>
        </pc:sldMkLst>
        <pc:picChg chg="mod">
          <ac:chgData name="Guest User" userId="S::urn:spo:anon#45bca0f7d6f7a408c054b18fbbd1f182939eba8cc4ca46ca44b8b8cd90f43320::" providerId="AD" clId="Web-{FB54EFB4-344A-BA82-8B4E-E19B96C9D321}" dt="2023-10-31T03:40:10.340" v="0" actId="1076"/>
          <ac:picMkLst>
            <pc:docMk/>
            <pc:sldMk cId="0" sldId="260"/>
            <ac:picMk id="2" creationId="{901FD9E4-2C97-4C0E-B470-C16315E78C44}"/>
          </ac:picMkLst>
        </pc:picChg>
      </pc:sldChg>
    </pc:docChg>
  </pc:docChgLst>
  <pc:docChgLst>
    <pc:chgData name="Mayank Shrivastava" userId="S::mayank@edunetfoundation.org::c332be7f-906c-470d-b44b-16df79513897" providerId="AD" clId="Web-{CB496B2E-DF86-3F9C-3E81-B9231E005D4C}"/>
    <pc:docChg chg="modSld">
      <pc:chgData name="Mayank Shrivastava" userId="S::mayank@edunetfoundation.org::c332be7f-906c-470d-b44b-16df79513897" providerId="AD" clId="Web-{CB496B2E-DF86-3F9C-3E81-B9231E005D4C}" dt="2023-09-13T10:21:17.982" v="17" actId="20577"/>
      <pc:docMkLst>
        <pc:docMk/>
      </pc:docMkLst>
      <pc:sldChg chg="addSp modSp">
        <pc:chgData name="Mayank Shrivastava" userId="S::mayank@edunetfoundation.org::c332be7f-906c-470d-b44b-16df79513897" providerId="AD" clId="Web-{CB496B2E-DF86-3F9C-3E81-B9231E005D4C}" dt="2023-09-13T10:21:17.982" v="17" actId="20577"/>
        <pc:sldMkLst>
          <pc:docMk/>
          <pc:sldMk cId="0" sldId="258"/>
        </pc:sldMkLst>
        <pc:spChg chg="add">
          <ac:chgData name="Mayank Shrivastava" userId="S::mayank@edunetfoundation.org::c332be7f-906c-470d-b44b-16df79513897" providerId="AD" clId="Web-{CB496B2E-DF86-3F9C-3E81-B9231E005D4C}" dt="2023-09-13T10:20:55.559" v="15"/>
          <ac:spMkLst>
            <pc:docMk/>
            <pc:sldMk cId="0" sldId="258"/>
            <ac:spMk id="6" creationId="{27730FC7-88B9-3863-510B-886307A66B2B}"/>
          </ac:spMkLst>
        </pc:spChg>
        <pc:spChg chg="add mod">
          <ac:chgData name="Mayank Shrivastava" userId="S::mayank@edunetfoundation.org::c332be7f-906c-470d-b44b-16df79513897" providerId="AD" clId="Web-{CB496B2E-DF86-3F9C-3E81-B9231E005D4C}" dt="2023-09-13T10:21:17.982" v="17" actId="20577"/>
          <ac:spMkLst>
            <pc:docMk/>
            <pc:sldMk cId="0" sldId="258"/>
            <ac:spMk id="8" creationId="{CE179462-DC45-E06F-8CD1-DF1278159027}"/>
          </ac:spMkLst>
        </pc:spChg>
        <pc:picChg chg="mod">
          <ac:chgData name="Mayank Shrivastava" userId="S::mayank@edunetfoundation.org::c332be7f-906c-470d-b44b-16df79513897" providerId="AD" clId="Web-{CB496B2E-DF86-3F9C-3E81-B9231E005D4C}" dt="2023-09-13T10:20:42.871" v="14" actId="1076"/>
          <ac:picMkLst>
            <pc:docMk/>
            <pc:sldMk cId="0" sldId="258"/>
            <ac:picMk id="2" creationId="{900A441E-8BFA-4565-A0F9-CE7CDAE044E8}"/>
          </ac:picMkLst>
        </pc:picChg>
        <pc:cxnChg chg="add">
          <ac:chgData name="Mayank Shrivastava" userId="S::mayank@edunetfoundation.org::c332be7f-906c-470d-b44b-16df79513897" providerId="AD" clId="Web-{CB496B2E-DF86-3F9C-3E81-B9231E005D4C}" dt="2023-09-13T10:20:27.386" v="13"/>
          <ac:cxnSpMkLst>
            <pc:docMk/>
            <pc:sldMk cId="0" sldId="258"/>
            <ac:cxnSpMk id="4" creationId="{EEC1D04F-0921-93B1-C783-06A4DCD3AC0F}"/>
          </ac:cxnSpMkLst>
        </pc:cxnChg>
      </pc:sldChg>
      <pc:sldChg chg="modSp">
        <pc:chgData name="Mayank Shrivastava" userId="S::mayank@edunetfoundation.org::c332be7f-906c-470d-b44b-16df79513897" providerId="AD" clId="Web-{CB496B2E-DF86-3F9C-3E81-B9231E005D4C}" dt="2023-09-13T10:20:19.246" v="12" actId="14100"/>
        <pc:sldMkLst>
          <pc:docMk/>
          <pc:sldMk cId="0" sldId="260"/>
        </pc:sldMkLst>
        <pc:cxnChg chg="mod">
          <ac:chgData name="Mayank Shrivastava" userId="S::mayank@edunetfoundation.org::c332be7f-906c-470d-b44b-16df79513897" providerId="AD" clId="Web-{CB496B2E-DF86-3F9C-3E81-B9231E005D4C}" dt="2023-09-13T10:20:19.246" v="12" actId="14100"/>
          <ac:cxnSpMkLst>
            <pc:docMk/>
            <pc:sldMk cId="0" sldId="260"/>
            <ac:cxnSpMk id="6" creationId="{86323EC3-9FE0-1289-D722-86F176C176CC}"/>
          </ac:cxnSpMkLst>
        </pc:cxnChg>
      </pc:sldChg>
      <pc:sldChg chg="addSp modSp modNotes">
        <pc:chgData name="Mayank Shrivastava" userId="S::mayank@edunetfoundation.org::c332be7f-906c-470d-b44b-16df79513897" providerId="AD" clId="Web-{CB496B2E-DF86-3F9C-3E81-B9231E005D4C}" dt="2023-09-13T10:19:06.603" v="11" actId="20577"/>
        <pc:sldMkLst>
          <pc:docMk/>
          <pc:sldMk cId="3248089050" sldId="325"/>
        </pc:sldMkLst>
        <pc:spChg chg="add mod">
          <ac:chgData name="Mayank Shrivastava" userId="S::mayank@edunetfoundation.org::c332be7f-906c-470d-b44b-16df79513897" providerId="AD" clId="Web-{CB496B2E-DF86-3F9C-3E81-B9231E005D4C}" dt="2023-09-13T10:19:06.603" v="11" actId="20577"/>
          <ac:spMkLst>
            <pc:docMk/>
            <pc:sldMk cId="3248089050" sldId="325"/>
            <ac:spMk id="4" creationId="{CC319121-3D46-00A5-421A-97BD25F7CC09}"/>
          </ac:spMkLst>
        </pc:spChg>
      </pc:sldChg>
    </pc:docChg>
  </pc:docChgLst>
  <pc:docChgLst>
    <pc:chgData name="Mayank Shrivastava" userId="S::mayank@edunetfoundation.org::c332be7f-906c-470d-b44b-16df79513897" providerId="AD" clId="Web-{9BD18CE8-31E1-92A1-3CF9-BD761BDC0510}"/>
    <pc:docChg chg="modSld">
      <pc:chgData name="Mayank Shrivastava" userId="S::mayank@edunetfoundation.org::c332be7f-906c-470d-b44b-16df79513897" providerId="AD" clId="Web-{9BD18CE8-31E1-92A1-3CF9-BD761BDC0510}" dt="2023-09-26T07:47:08.333" v="3" actId="20577"/>
      <pc:docMkLst>
        <pc:docMk/>
      </pc:docMkLst>
      <pc:sldChg chg="modSp">
        <pc:chgData name="Mayank Shrivastava" userId="S::mayank@edunetfoundation.org::c332be7f-906c-470d-b44b-16df79513897" providerId="AD" clId="Web-{9BD18CE8-31E1-92A1-3CF9-BD761BDC0510}" dt="2023-09-26T07:21:07.429" v="0" actId="20577"/>
        <pc:sldMkLst>
          <pc:docMk/>
          <pc:sldMk cId="3450046828" sldId="327"/>
        </pc:sldMkLst>
        <pc:spChg chg="mod">
          <ac:chgData name="Mayank Shrivastava" userId="S::mayank@edunetfoundation.org::c332be7f-906c-470d-b44b-16df79513897" providerId="AD" clId="Web-{9BD18CE8-31E1-92A1-3CF9-BD761BDC0510}" dt="2023-09-26T07:21:07.429" v="0" actId="20577"/>
          <ac:spMkLst>
            <pc:docMk/>
            <pc:sldMk cId="3450046828" sldId="327"/>
            <ac:spMk id="4" creationId="{4EAE1B2D-C5FA-B518-62A6-3CEDBDC27F06}"/>
          </ac:spMkLst>
        </pc:spChg>
      </pc:sldChg>
      <pc:sldChg chg="modSp">
        <pc:chgData name="Mayank Shrivastava" userId="S::mayank@edunetfoundation.org::c332be7f-906c-470d-b44b-16df79513897" providerId="AD" clId="Web-{9BD18CE8-31E1-92A1-3CF9-BD761BDC0510}" dt="2023-09-26T07:21:31.820" v="1" actId="20577"/>
        <pc:sldMkLst>
          <pc:docMk/>
          <pc:sldMk cId="588136741" sldId="328"/>
        </pc:sldMkLst>
        <pc:spChg chg="mod">
          <ac:chgData name="Mayank Shrivastava" userId="S::mayank@edunetfoundation.org::c332be7f-906c-470d-b44b-16df79513897" providerId="AD" clId="Web-{9BD18CE8-31E1-92A1-3CF9-BD761BDC0510}" dt="2023-09-26T07:21:31.820" v="1" actId="20577"/>
          <ac:spMkLst>
            <pc:docMk/>
            <pc:sldMk cId="588136741" sldId="328"/>
            <ac:spMk id="4" creationId="{934509BC-0C14-0B23-05A6-B2B7BB144FD6}"/>
          </ac:spMkLst>
        </pc:spChg>
      </pc:sldChg>
      <pc:sldChg chg="modSp">
        <pc:chgData name="Mayank Shrivastava" userId="S::mayank@edunetfoundation.org::c332be7f-906c-470d-b44b-16df79513897" providerId="AD" clId="Web-{9BD18CE8-31E1-92A1-3CF9-BD761BDC0510}" dt="2023-09-26T07:38:56.444" v="2" actId="20577"/>
        <pc:sldMkLst>
          <pc:docMk/>
          <pc:sldMk cId="1617210104" sldId="329"/>
        </pc:sldMkLst>
        <pc:spChg chg="mod">
          <ac:chgData name="Mayank Shrivastava" userId="S::mayank@edunetfoundation.org::c332be7f-906c-470d-b44b-16df79513897" providerId="AD" clId="Web-{9BD18CE8-31E1-92A1-3CF9-BD761BDC0510}" dt="2023-09-26T07:38:56.444" v="2" actId="20577"/>
          <ac:spMkLst>
            <pc:docMk/>
            <pc:sldMk cId="1617210104" sldId="329"/>
            <ac:spMk id="4" creationId="{2FC3C36D-8BC3-F66A-EE00-81BF381FDCB2}"/>
          </ac:spMkLst>
        </pc:spChg>
      </pc:sldChg>
      <pc:sldChg chg="modSp">
        <pc:chgData name="Mayank Shrivastava" userId="S::mayank@edunetfoundation.org::c332be7f-906c-470d-b44b-16df79513897" providerId="AD" clId="Web-{9BD18CE8-31E1-92A1-3CF9-BD761BDC0510}" dt="2023-09-26T07:47:08.333" v="3" actId="20577"/>
        <pc:sldMkLst>
          <pc:docMk/>
          <pc:sldMk cId="1856498144" sldId="330"/>
        </pc:sldMkLst>
        <pc:spChg chg="mod">
          <ac:chgData name="Mayank Shrivastava" userId="S::mayank@edunetfoundation.org::c332be7f-906c-470d-b44b-16df79513897" providerId="AD" clId="Web-{9BD18CE8-31E1-92A1-3CF9-BD761BDC0510}" dt="2023-09-26T07:47:08.333" v="3" actId="20577"/>
          <ac:spMkLst>
            <pc:docMk/>
            <pc:sldMk cId="1856498144" sldId="330"/>
            <ac:spMk id="4" creationId="{2C55AF9B-AC19-5E77-7794-619BE4C0240F}"/>
          </ac:spMkLst>
        </pc:spChg>
      </pc:sldChg>
    </pc:docChg>
  </pc:docChgLst>
  <pc:docChgLst>
    <pc:chgData name="Guest User" userId="S::urn:spo:anon#45bca0f7d6f7a408c054b18fbbd1f182939eba8cc4ca46ca44b8b8cd90f43320::" providerId="AD" clId="Web-{DE89D65C-8723-04B1-2953-6B10C441333F}"/>
    <pc:docChg chg="modSld">
      <pc:chgData name="Guest User" userId="S::urn:spo:anon#45bca0f7d6f7a408c054b18fbbd1f182939eba8cc4ca46ca44b8b8cd90f43320::" providerId="AD" clId="Web-{DE89D65C-8723-04B1-2953-6B10C441333F}" dt="2023-10-31T03:39:37.530" v="0" actId="1076"/>
      <pc:docMkLst>
        <pc:docMk/>
      </pc:docMkLst>
      <pc:sldChg chg="modSp">
        <pc:chgData name="Guest User" userId="S::urn:spo:anon#45bca0f7d6f7a408c054b18fbbd1f182939eba8cc4ca46ca44b8b8cd90f43320::" providerId="AD" clId="Web-{DE89D65C-8723-04B1-2953-6B10C441333F}" dt="2023-10-31T03:39:37.530" v="0" actId="1076"/>
        <pc:sldMkLst>
          <pc:docMk/>
          <pc:sldMk cId="0" sldId="260"/>
        </pc:sldMkLst>
        <pc:picChg chg="mod">
          <ac:chgData name="Guest User" userId="S::urn:spo:anon#45bca0f7d6f7a408c054b18fbbd1f182939eba8cc4ca46ca44b8b8cd90f43320::" providerId="AD" clId="Web-{DE89D65C-8723-04B1-2953-6B10C441333F}" dt="2023-10-31T03:39:37.530" v="0" actId="1076"/>
          <ac:picMkLst>
            <pc:docMk/>
            <pc:sldMk cId="0" sldId="260"/>
            <ac:picMk id="2" creationId="{901FD9E4-2C97-4C0E-B470-C16315E78C44}"/>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07T13:01:15.624"/>
    </inkml:context>
    <inkml:brush xml:id="br0">
      <inkml:brushProperty name="width" value="0.1" units="cm"/>
      <inkml:brushProperty name="height" value="0.1" units="cm"/>
      <inkml:brushProperty name="color" value="#E71224"/>
    </inkml:brush>
  </inkml:definitions>
  <inkml:trace contextRef="#ctx0" brushRef="#br0">24860 3434 16383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10T12:10:43.956"/>
    </inkml:context>
    <inkml:brush xml:id="br0">
      <inkml:brushProperty name="width" value="0.1" units="cm"/>
      <inkml:brushProperty name="height" value="0.1" units="cm"/>
      <inkml:brushProperty name="color" value="#E71224"/>
    </inkml:brush>
  </inkml:definitions>
  <inkml:trace contextRef="#ctx0" brushRef="#br0">22574 7287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h.bing.com/th/id/R.d71c4b294869641f67f67e971439c30b?rik=H6VhF69ymUSnRQ&amp;riu=http%3a%2f%2fmovietvtechgeeks.com%2fwp-content%2fuploads%2f2015%2f05%2fmost-common-server-problems.jpg&amp;ehk=wnidMUQLTJoWA1kNQ1z23dOqR5CcO%2fC8sby%2fMXLHd1g%3d&amp;risl=&amp;pid=ImgRaw&amp;r=0"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th.bing.com/th/id/OIP.dBAf5XOGQ0wdpx54u0PV-gHaHa?w=153&amp;h=180&amp;c=7&amp;r=0&amp;o=5&amp;dpr=1.3&amp;pid=1.7" TargetMode="External"/><Relationship Id="rId5" Type="http://schemas.openxmlformats.org/officeDocument/2006/relationships/hyperlink" Target="https://th.bing.com/th/id/OIP.z2Vy0EYbH_rv1WhxNXJqQAHaEj?w=269&amp;h=180&amp;c=7&amp;r=0&amp;o=5&amp;dpr=1.3&amp;pid=1.7" TargetMode="External"/><Relationship Id="rId4" Type="http://schemas.openxmlformats.org/officeDocument/2006/relationships/hyperlink" Target="https://supplyleader.com/preview_files/179952.jpg"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82880" indent="-298450">
              <a:buFont typeface="Arial" panose="020B0604020202020204" pitchFamily="34" charset="0"/>
              <a:buChar char="•"/>
            </a:pPr>
            <a:r>
              <a:rPr lang="en-US" sz="1100" spc="-1" dirty="0">
                <a:latin typeface="Arial"/>
                <a:cs typeface="Arial"/>
              </a:rPr>
              <a:t>Welcome to the foundation course.</a:t>
            </a:r>
            <a:endParaRPr lang="en-US" dirty="0"/>
          </a:p>
          <a:p>
            <a:pPr marL="182880" indent="-298450">
              <a:buFont typeface="Arial" panose="020B0604020202020204" pitchFamily="34" charset="0"/>
              <a:buChar char="•"/>
            </a:pPr>
            <a:r>
              <a:rPr lang="en-US" sz="1100" spc="-1" dirty="0">
                <a:latin typeface="Arial"/>
                <a:cs typeface="Arial"/>
              </a:rPr>
              <a:t>In the first module we'll learn about operating systems.</a:t>
            </a:r>
            <a:endParaRPr lang="en-US" dirty="0">
              <a:latin typeface="Arial"/>
              <a:cs typeface="Arial"/>
            </a:endParaRPr>
          </a:p>
          <a:p>
            <a:pPr marL="182880" indent="-298450">
              <a:buFont typeface="Arial" panose="020B0604020202020204" pitchFamily="34" charset="0"/>
              <a:buChar char="•"/>
            </a:pPr>
            <a:r>
              <a:rPr lang="en-US" sz="1100" spc="-1" dirty="0">
                <a:latin typeface="Arial"/>
                <a:cs typeface="Arial"/>
              </a:rPr>
              <a:t>Among operating systems, Linux based operating systems are the most used operating systems.</a:t>
            </a:r>
            <a:endParaRPr lang="en-US" dirty="0">
              <a:latin typeface="Arial"/>
              <a:cs typeface="Arial"/>
            </a:endParaRPr>
          </a:p>
          <a:p>
            <a:pPr marL="182880" indent="-298450">
              <a:buFont typeface="Arial" panose="020B0604020202020204" pitchFamily="34" charset="0"/>
              <a:buChar char="•"/>
            </a:pPr>
            <a:r>
              <a:rPr lang="en-US" sz="1100" spc="-1" dirty="0">
                <a:latin typeface="Arial"/>
                <a:cs typeface="Arial"/>
              </a:rPr>
              <a:t>So, let's understand what is Linux and how's it different from other operating systems.</a:t>
            </a:r>
            <a:endParaRPr lang="en-US" dirty="0">
              <a:cs typeface="Arial"/>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PlaceHolder 1"/>
          <p:cNvSpPr>
            <a:spLocks noGrp="1" noRot="1" noChangeAspect="1"/>
          </p:cNvSpPr>
          <p:nvPr>
            <p:ph type="sldImg"/>
          </p:nvPr>
        </p:nvSpPr>
        <p:spPr>
          <a:xfrm>
            <a:off x="381000" y="685800"/>
            <a:ext cx="6096000" cy="3429000"/>
          </a:xfrm>
          <a:prstGeom prst="rect">
            <a:avLst/>
          </a:prstGeom>
        </p:spPr>
      </p:sp>
      <p:sp>
        <p:nvSpPr>
          <p:cNvPr id="333" name="PlaceHolder 2"/>
          <p:cNvSpPr>
            <a:spLocks noGrp="1"/>
          </p:cNvSpPr>
          <p:nvPr>
            <p:ph type="body"/>
          </p:nvPr>
        </p:nvSpPr>
        <p:spPr>
          <a:xfrm>
            <a:off x="685800" y="4343400"/>
            <a:ext cx="5486040" cy="4114440"/>
          </a:xfrm>
          <a:prstGeom prst="rect">
            <a:avLst/>
          </a:prstGeom>
        </p:spPr>
        <p:txBody>
          <a:bodyPr tIns="91440" bIns="91440">
            <a:noAutofit/>
          </a:bodyPr>
          <a:lstStyle/>
          <a:p>
            <a:pPr marL="173736" indent="-173736">
              <a:buFont typeface="Arial" panose="020B0604020202020204" pitchFamily="34" charset="0"/>
              <a:buChar char="•"/>
              <a:tabLst>
                <a:tab pos="0" algn="l"/>
              </a:tabLst>
            </a:pPr>
            <a:r>
              <a:rPr lang="en-US" sz="3200" dirty="0">
                <a:solidFill>
                  <a:srgbClr val="333333"/>
                </a:solidFill>
                <a:latin typeface="inter-bold"/>
              </a:rPr>
              <a:t>The architecture of Linux operating system mainly consists of the following components:</a:t>
            </a:r>
          </a:p>
          <a:p>
            <a:pPr marL="173736" indent="-173736">
              <a:buFont typeface="Arial" panose="020B0604020202020204" pitchFamily="34" charset="0"/>
              <a:buChar char="•"/>
              <a:tabLst>
                <a:tab pos="0" algn="l"/>
              </a:tabLst>
            </a:pPr>
            <a:endParaRPr lang="en-US" sz="3200" dirty="0">
              <a:solidFill>
                <a:srgbClr val="333333"/>
              </a:solidFill>
              <a:latin typeface="inter-bold"/>
            </a:endParaRPr>
          </a:p>
          <a:p>
            <a:pPr marL="173736" indent="-173736">
              <a:lnSpc>
                <a:spcPct val="100000"/>
              </a:lnSpc>
              <a:buFont typeface="Arial" panose="020B0604020202020204" pitchFamily="34" charset="0"/>
              <a:buChar char="•"/>
              <a:tabLst>
                <a:tab pos="0" algn="l"/>
              </a:tabLst>
            </a:pPr>
            <a:r>
              <a:rPr lang="en-US" sz="3200" b="0" i="0" dirty="0">
                <a:solidFill>
                  <a:srgbClr val="333333"/>
                </a:solidFill>
                <a:effectLst/>
                <a:latin typeface="inter-bold"/>
              </a:rPr>
              <a:t>Hardware layer:-</a:t>
            </a:r>
            <a:r>
              <a:rPr lang="en-US" sz="3200" b="0" i="0" dirty="0">
                <a:solidFill>
                  <a:srgbClr val="333333"/>
                </a:solidFill>
                <a:effectLst/>
                <a:latin typeface="inter-regular"/>
              </a:rPr>
              <a:t> Linux operating system contains a hardware layer that consists of several peripheral devices like </a:t>
            </a:r>
            <a:r>
              <a:rPr lang="en-US" sz="3200" b="0" i="0" u="none" strike="noStrike" dirty="0" err="1">
                <a:solidFill>
                  <a:srgbClr val="008000"/>
                </a:solidFill>
                <a:effectLst/>
                <a:latin typeface="inter-regular"/>
              </a:rPr>
              <a:t>cpu</a:t>
            </a:r>
            <a:r>
              <a:rPr lang="en-US" sz="3200" b="0" i="0" u="none" strike="noStrike" dirty="0">
                <a:solidFill>
                  <a:srgbClr val="008000"/>
                </a:solidFill>
                <a:effectLst/>
                <a:latin typeface="inter-regular"/>
              </a:rPr>
              <a:t>, </a:t>
            </a:r>
            <a:r>
              <a:rPr lang="en-US" sz="3200" b="0" i="0" u="none" strike="noStrike" dirty="0" err="1">
                <a:solidFill>
                  <a:srgbClr val="008000"/>
                </a:solidFill>
                <a:effectLst/>
                <a:latin typeface="inter-regular"/>
              </a:rPr>
              <a:t>hdd</a:t>
            </a:r>
            <a:r>
              <a:rPr lang="en-US" sz="3200" b="0" i="0" u="none" strike="noStrike" dirty="0">
                <a:solidFill>
                  <a:srgbClr val="008000"/>
                </a:solidFill>
                <a:effectLst/>
                <a:latin typeface="inter-regular"/>
              </a:rPr>
              <a:t> and ram</a:t>
            </a:r>
            <a:endParaRPr lang="en-US" dirty="0"/>
          </a:p>
          <a:p>
            <a:pPr marL="173736" indent="-173736">
              <a:lnSpc>
                <a:spcPct val="100000"/>
              </a:lnSpc>
              <a:buFont typeface="Arial" panose="020B0604020202020204" pitchFamily="34" charset="0"/>
              <a:buChar char="•"/>
              <a:tabLst>
                <a:tab pos="0" algn="l"/>
              </a:tabLst>
            </a:pPr>
            <a:endParaRPr lang="en-US" sz="3200" b="0" i="0" u="none" strike="noStrike" dirty="0">
              <a:solidFill>
                <a:srgbClr val="008000"/>
              </a:solidFill>
              <a:effectLst/>
              <a:latin typeface="inter-regular"/>
            </a:endParaRPr>
          </a:p>
          <a:p>
            <a:pPr marL="173736" indent="-173736">
              <a:buFont typeface="Arial" panose="020B0604020202020204" pitchFamily="34" charset="0"/>
              <a:buChar char="•"/>
              <a:tabLst>
                <a:tab pos="0" algn="l"/>
              </a:tabLst>
            </a:pPr>
            <a:r>
              <a:rPr lang="en-US" sz="4400" dirty="0">
                <a:solidFill>
                  <a:srgbClr val="333333"/>
                </a:solidFill>
                <a:latin typeface="inter-regular"/>
              </a:rPr>
              <a:t>Kernel: The</a:t>
            </a:r>
            <a:r>
              <a:rPr lang="en-US" sz="4400" b="0" i="0" dirty="0">
                <a:solidFill>
                  <a:srgbClr val="333333"/>
                </a:solidFill>
                <a:effectLst/>
                <a:latin typeface="inter-regular"/>
              </a:rPr>
              <a:t> kernel is one of the core section of an operating system. It is responsible for each of the major actions of the Linux </a:t>
            </a:r>
            <a:r>
              <a:rPr lang="en-US" sz="4400" dirty="0">
                <a:solidFill>
                  <a:srgbClr val="333333"/>
                </a:solidFill>
                <a:latin typeface="inter-regular"/>
              </a:rPr>
              <a:t>Operating System</a:t>
            </a:r>
            <a:r>
              <a:rPr lang="en-US" sz="4400" b="0" i="0" dirty="0">
                <a:solidFill>
                  <a:srgbClr val="333333"/>
                </a:solidFill>
                <a:effectLst/>
                <a:latin typeface="inter-regular"/>
              </a:rPr>
              <a:t>. </a:t>
            </a:r>
            <a:r>
              <a:rPr lang="en-US" sz="4400" dirty="0">
                <a:solidFill>
                  <a:srgbClr val="333333"/>
                </a:solidFill>
                <a:latin typeface="inter-regular"/>
              </a:rPr>
              <a:t>Linux </a:t>
            </a:r>
            <a:r>
              <a:rPr lang="en-US" sz="4400" b="0" i="0" dirty="0">
                <a:solidFill>
                  <a:srgbClr val="333333"/>
                </a:solidFill>
                <a:effectLst/>
                <a:latin typeface="inter-regular"/>
              </a:rPr>
              <a:t>contains distinct types of modules and cooperates with underlying hardware directly.</a:t>
            </a:r>
            <a:r>
              <a:rPr lang="en-US" sz="4400" dirty="0">
                <a:solidFill>
                  <a:srgbClr val="333333"/>
                </a:solidFill>
                <a:latin typeface="inter-regular"/>
              </a:rPr>
              <a:t> </a:t>
            </a:r>
            <a:r>
              <a:rPr lang="en-US" dirty="0">
                <a:cs typeface="Arial"/>
              </a:rPr>
              <a:t>The kernel is also responsible for preventing and mitigating conflicts between different processes. </a:t>
            </a:r>
            <a:endParaRPr lang="en-US" sz="3200" b="0" i="0" u="none" strike="noStrike" dirty="0">
              <a:solidFill>
                <a:srgbClr val="008000"/>
              </a:solidFill>
              <a:effectLst/>
              <a:latin typeface="inter-regular"/>
              <a:cs typeface="Arial"/>
            </a:endParaRPr>
          </a:p>
          <a:p>
            <a:pPr marL="173736" indent="-173736">
              <a:buFont typeface="Arial" panose="020B0604020202020204" pitchFamily="34" charset="0"/>
              <a:buChar char="•"/>
              <a:tabLst>
                <a:tab pos="0" algn="l"/>
              </a:tabLst>
            </a:pPr>
            <a:endParaRPr lang="en-US" dirty="0">
              <a:solidFill>
                <a:srgbClr val="000000"/>
              </a:solidFill>
              <a:latin typeface="Arial"/>
              <a:cs typeface="Arial"/>
            </a:endParaRPr>
          </a:p>
          <a:p>
            <a:pPr marL="173736" indent="-173736">
              <a:buFont typeface="Arial" panose="020B0604020202020204" pitchFamily="34" charset="0"/>
              <a:buChar char="•"/>
              <a:tabLst>
                <a:tab pos="0" algn="l"/>
              </a:tabLst>
            </a:pPr>
            <a:r>
              <a:rPr lang="en-US" sz="4400" b="0" i="0" dirty="0">
                <a:solidFill>
                  <a:srgbClr val="333333"/>
                </a:solidFill>
                <a:effectLst/>
                <a:latin typeface="inter-bold"/>
              </a:rPr>
              <a:t>Shell:-</a:t>
            </a:r>
            <a:r>
              <a:rPr lang="en-US" sz="4400" b="0" i="0" dirty="0">
                <a:solidFill>
                  <a:srgbClr val="333333"/>
                </a:solidFill>
                <a:effectLst/>
                <a:latin typeface="inter-regular"/>
              </a:rPr>
              <a:t> It is an interface among the kernel and user. It can afford the services of kernel. It can take commands through the user and runs the functions of the kernel. The shell is available in distinct types of </a:t>
            </a:r>
            <a:r>
              <a:rPr lang="en-US" sz="4400" dirty="0">
                <a:solidFill>
                  <a:srgbClr val="333333"/>
                </a:solidFill>
                <a:latin typeface="inter-regular"/>
              </a:rPr>
              <a:t>Operating Systems</a:t>
            </a:r>
            <a:r>
              <a:rPr lang="en-US" sz="4400" b="0" i="0" dirty="0">
                <a:solidFill>
                  <a:srgbClr val="333333"/>
                </a:solidFill>
                <a:effectLst/>
                <a:latin typeface="inter-regular"/>
              </a:rPr>
              <a:t>. These operating systems are categorized into two different types, which are the </a:t>
            </a:r>
            <a:r>
              <a:rPr lang="en-US" sz="4400" b="0" i="0" dirty="0">
                <a:solidFill>
                  <a:srgbClr val="333333"/>
                </a:solidFill>
                <a:effectLst/>
                <a:latin typeface="inter-bold"/>
              </a:rPr>
              <a:t>graphical shells</a:t>
            </a:r>
            <a:r>
              <a:rPr lang="en-US" sz="4400" b="0" i="0" dirty="0">
                <a:solidFill>
                  <a:srgbClr val="333333"/>
                </a:solidFill>
                <a:effectLst/>
                <a:latin typeface="inter-regular"/>
              </a:rPr>
              <a:t> and </a:t>
            </a:r>
            <a:r>
              <a:rPr lang="en-US" sz="4400" b="0" i="0" dirty="0">
                <a:solidFill>
                  <a:srgbClr val="333333"/>
                </a:solidFill>
                <a:effectLst/>
                <a:latin typeface="inter-bold"/>
              </a:rPr>
              <a:t>command-line shells</a:t>
            </a:r>
            <a:endParaRPr lang="en-US" sz="3200" b="0" i="0" dirty="0">
              <a:solidFill>
                <a:srgbClr val="333333"/>
              </a:solidFill>
              <a:effectLst/>
              <a:latin typeface="inter-regular"/>
            </a:endParaRPr>
          </a:p>
          <a:p>
            <a:pPr marL="173736" indent="-173736">
              <a:lnSpc>
                <a:spcPct val="100000"/>
              </a:lnSpc>
              <a:buFont typeface="Arial" panose="020B0604020202020204" pitchFamily="34" charset="0"/>
              <a:buChar char="•"/>
              <a:tabLst>
                <a:tab pos="0" algn="l"/>
              </a:tabLst>
            </a:pPr>
            <a:endParaRPr lang="en-US" sz="3200" b="0" i="0" strike="noStrike" spc="-1" dirty="0">
              <a:solidFill>
                <a:srgbClr val="333333"/>
              </a:solidFill>
              <a:effectLst/>
              <a:latin typeface="inter-regular"/>
            </a:endParaRPr>
          </a:p>
          <a:p>
            <a:pPr marL="173736" indent="-173736">
              <a:buFont typeface="Arial" panose="020B0604020202020204" pitchFamily="34" charset="0"/>
              <a:buChar char="•"/>
              <a:tabLst>
                <a:tab pos="0" algn="l"/>
              </a:tabLst>
            </a:pPr>
            <a:r>
              <a:rPr lang="en-US" sz="4400" b="0" i="0" dirty="0">
                <a:solidFill>
                  <a:srgbClr val="333333"/>
                </a:solidFill>
                <a:effectLst/>
                <a:latin typeface="inter-bold"/>
              </a:rPr>
              <a:t>Utility Programs:-</a:t>
            </a:r>
            <a:r>
              <a:rPr lang="en-US" sz="4400" b="0" i="0" dirty="0">
                <a:solidFill>
                  <a:srgbClr val="333333"/>
                </a:solidFill>
                <a:effectLst/>
                <a:latin typeface="inter-regular"/>
              </a:rPr>
              <a:t> It is responsible for doing specialized level and individual activities.</a:t>
            </a:r>
            <a:r>
              <a:rPr lang="en-US" sz="4400" dirty="0">
                <a:solidFill>
                  <a:srgbClr val="333333"/>
                </a:solidFill>
                <a:latin typeface="inter-regular"/>
              </a:rPr>
              <a:t> It </a:t>
            </a:r>
            <a:r>
              <a:rPr lang="en-US" dirty="0">
                <a:cs typeface="Arial"/>
              </a:rPr>
              <a:t>provides the functionalities of an operating system to the user</a:t>
            </a:r>
            <a:endParaRPr lang="en-US" sz="3200" b="0" i="0" strike="noStrike" spc="-1" dirty="0">
              <a:solidFill>
                <a:srgbClr val="333333"/>
              </a:solidFill>
              <a:effectLst/>
              <a:latin typeface="inter-regular"/>
              <a:cs typeface="Arial"/>
            </a:endParaRPr>
          </a:p>
          <a:p>
            <a:pPr marL="173736" indent="-173736">
              <a:lnSpc>
                <a:spcPct val="100000"/>
              </a:lnSpc>
              <a:buFont typeface="Arial" panose="020B0604020202020204" pitchFamily="34" charset="0"/>
              <a:buChar char="•"/>
              <a:tabLst>
                <a:tab pos="0" algn="l"/>
              </a:tabLst>
            </a:pPr>
            <a:endParaRPr lang="en-US" sz="2000" b="0" strike="noStrike" spc="-1" dirty="0">
              <a:latin typeface="Arial"/>
            </a:endParaRPr>
          </a:p>
        </p:txBody>
      </p:sp>
    </p:spTree>
    <p:extLst>
      <p:ext uri="{BB962C8B-B14F-4D97-AF65-F5344CB8AC3E}">
        <p14:creationId xmlns:p14="http://schemas.microsoft.com/office/powerpoint/2010/main" val="66691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457200" indent="-298450">
              <a:buFont typeface="Arial" panose="020B0604020202020204" pitchFamily="34" charset="0"/>
              <a:buChar char="•"/>
            </a:pPr>
            <a:r>
              <a:rPr lang="en-US" dirty="0">
                <a:cs typeface="Arial"/>
              </a:rPr>
              <a:t>The History of Linux began in 1991 with the beginning of a personal project by a Finland student Linus Torvalds to create a new free operating system kernel. </a:t>
            </a:r>
            <a:endParaRPr lang="en-US" dirty="0"/>
          </a:p>
          <a:p>
            <a:pPr marL="457200" indent="-298450">
              <a:buFont typeface="Arial" panose="020B0604020202020204" pitchFamily="34" charset="0"/>
              <a:buChar char="•"/>
            </a:pPr>
            <a:r>
              <a:rPr lang="en-US" dirty="0">
                <a:latin typeface="Arial"/>
                <a:ea typeface="Calibri"/>
                <a:cs typeface="Arial"/>
              </a:rPr>
              <a:t>In 1992 Linus Torvald changed the Linux copyright license to GNU General Public License, which is a free, copyleft license as opposed to expensive UNIX</a:t>
            </a:r>
          </a:p>
          <a:p>
            <a:pPr marL="457200" indent="-298450">
              <a:buFont typeface="Arial" panose="020B0604020202020204" pitchFamily="34" charset="0"/>
              <a:buChar char="•"/>
            </a:pPr>
            <a:r>
              <a:rPr lang="en-US" dirty="0">
                <a:latin typeface="Calibri"/>
                <a:ea typeface="Calibri"/>
                <a:cs typeface="Calibri"/>
              </a:rPr>
              <a:t>Slackware, the basis for other Linux distributions was created in 1993</a:t>
            </a:r>
          </a:p>
          <a:p>
            <a:pPr marL="457200" indent="-298450">
              <a:buFont typeface="Arial" panose="020B0604020202020204" pitchFamily="34" charset="0"/>
              <a:buChar char="•"/>
            </a:pPr>
            <a:r>
              <a:rPr lang="en-US" dirty="0">
                <a:latin typeface="Calibri"/>
                <a:ea typeface="Calibri"/>
                <a:cs typeface="Calibri"/>
              </a:rPr>
              <a:t>Torvald was bitten by a penguin in 1996 at Australia National Zoo, leading to Tux as a official logo for Linux</a:t>
            </a:r>
          </a:p>
          <a:p>
            <a:pPr marL="457200" indent="-298450">
              <a:buFont typeface="Arial" panose="020B0604020202020204" pitchFamily="34" charset="0"/>
              <a:buChar char="•"/>
            </a:pPr>
            <a:r>
              <a:rPr lang="en-US" dirty="0">
                <a:latin typeface="Calibri"/>
                <a:ea typeface="Calibri"/>
                <a:cs typeface="Calibri"/>
              </a:rPr>
              <a:t>Red Hat's initial public offering took place in 1999, and 2003 marked the first commercial of Linux by IBM aired during Super Bowl.</a:t>
            </a:r>
          </a:p>
          <a:p>
            <a:pPr marL="457200" indent="-298450">
              <a:buFont typeface="Arial" panose="020B0604020202020204" pitchFamily="34" charset="0"/>
              <a:buChar char="•"/>
            </a:pPr>
            <a:r>
              <a:rPr lang="en-US" dirty="0">
                <a:latin typeface="Calibri"/>
                <a:ea typeface="Calibri"/>
                <a:cs typeface="Calibri"/>
              </a:rPr>
              <a:t>Linux becomes popular and appears on the cover of business week in 2005, whereas 2007 marks the birth of Linux Foundation, dedicated to fostering the growth of Linux. Dell starts distributing Laptops with Ubuntu pre-installed in it.</a:t>
            </a:r>
          </a:p>
          <a:p>
            <a:pPr marL="457200" indent="-298450">
              <a:buFont typeface="Arial" panose="020B0604020202020204" pitchFamily="34" charset="0"/>
              <a:buChar char="•"/>
            </a:pPr>
            <a:r>
              <a:rPr lang="en-US" dirty="0">
                <a:latin typeface="Calibri"/>
                <a:ea typeface="Calibri"/>
                <a:cs typeface="Calibri"/>
              </a:rPr>
              <a:t>Android, a modified version of Linux kernel dominates the smart phone market in 2010, and by 2011 Linux becomes the undisputed king of supercomputing. </a:t>
            </a:r>
          </a:p>
        </p:txBody>
      </p:sp>
      <p:sp>
        <p:nvSpPr>
          <p:cNvPr id="4" name="Slide Number Placeholder 3"/>
          <p:cNvSpPr>
            <a:spLocks noGrp="1"/>
          </p:cNvSpPr>
          <p:nvPr>
            <p:ph type="sldNum"/>
          </p:nvPr>
        </p:nvSpPr>
        <p:spPr/>
        <p:txBody>
          <a:bodyPr/>
          <a:lstStyle/>
          <a:p>
            <a:pPr algn="r"/>
            <a:fld id="{B0222074-43B1-43F1-9F64-85A52036F397}" type="slidenum">
              <a:rPr lang="en-US" sz="1400" b="0" strike="noStrike" spc="-1">
                <a:latin typeface="Times New Roman"/>
              </a:rPr>
              <a:t>11</a:t>
            </a:fld>
            <a:endParaRPr lang="en-US" sz="1400" b="0" strike="noStrike" spc="-1">
              <a:latin typeface="Times New Roman"/>
            </a:endParaRPr>
          </a:p>
        </p:txBody>
      </p:sp>
    </p:spTree>
    <p:extLst>
      <p:ext uri="{BB962C8B-B14F-4D97-AF65-F5344CB8AC3E}">
        <p14:creationId xmlns:p14="http://schemas.microsoft.com/office/powerpoint/2010/main" val="1922504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dirty="0">
                <a:cs typeface="Arial"/>
              </a:rPr>
              <a:t>A Linux distribution, is an operating system compiled from components developed by various open source projects and programmers. Each distribution includes the Linux kernel , the GNU shell utilities, the desktop environment, a package management system, an installer and other services. Many components are developed independently from each other and are distributed in source code form.  Linux being open source software, anyone can make their own Linux distribution by assembling it from the source code themselves, or by modifying an existing distribution. Currently, more than 300 Linux distributions are actively maintained. We list here some of the most commonly used distributions like</a:t>
            </a:r>
          </a:p>
          <a:p>
            <a:pPr marL="173736" indent="-173736">
              <a:buFont typeface="Arial" panose="020B0604020202020204" pitchFamily="34" charset="0"/>
              <a:buChar char="•"/>
            </a:pPr>
            <a:r>
              <a:rPr lang="en-US" dirty="0">
                <a:cs typeface="Arial"/>
              </a:rPr>
              <a:t>Ubuntu</a:t>
            </a:r>
          </a:p>
          <a:p>
            <a:pPr marL="173736" indent="-173736">
              <a:buFont typeface="Arial" panose="020B0604020202020204" pitchFamily="34" charset="0"/>
              <a:buChar char="•"/>
            </a:pPr>
            <a:r>
              <a:rPr lang="en-US" dirty="0">
                <a:cs typeface="Arial"/>
              </a:rPr>
              <a:t>Debian</a:t>
            </a:r>
          </a:p>
          <a:p>
            <a:pPr marL="173736" indent="-173736">
              <a:buFont typeface="Arial" panose="020B0604020202020204" pitchFamily="34" charset="0"/>
              <a:buChar char="•"/>
            </a:pPr>
            <a:r>
              <a:rPr lang="en-US" dirty="0">
                <a:cs typeface="Arial"/>
              </a:rPr>
              <a:t>Fedora</a:t>
            </a:r>
          </a:p>
          <a:p>
            <a:pPr marL="173736" indent="-173736">
              <a:buFont typeface="Arial" panose="020B0604020202020204" pitchFamily="34" charset="0"/>
              <a:buChar char="•"/>
            </a:pPr>
            <a:r>
              <a:rPr lang="en-US" dirty="0">
                <a:cs typeface="Arial"/>
              </a:rPr>
              <a:t>Kali Linux</a:t>
            </a:r>
          </a:p>
          <a:p>
            <a:pPr marL="173736" indent="-173736">
              <a:buFont typeface="Arial" panose="020B0604020202020204" pitchFamily="34" charset="0"/>
              <a:buChar char="•"/>
            </a:pPr>
            <a:r>
              <a:rPr lang="en-US" dirty="0">
                <a:cs typeface="Arial"/>
              </a:rPr>
              <a:t>Arch Linux</a:t>
            </a:r>
          </a:p>
          <a:p>
            <a:pPr marL="173736" indent="-173736">
              <a:buFont typeface="Arial" panose="020B0604020202020204" pitchFamily="34" charset="0"/>
              <a:buChar char="•"/>
            </a:pPr>
            <a:r>
              <a:rPr lang="en-US" dirty="0">
                <a:cs typeface="Arial"/>
              </a:rPr>
              <a:t>Raspberry Pi</a:t>
            </a:r>
          </a:p>
        </p:txBody>
      </p:sp>
      <p:sp>
        <p:nvSpPr>
          <p:cNvPr id="4" name="Slide Number Placeholder 3"/>
          <p:cNvSpPr>
            <a:spLocks noGrp="1"/>
          </p:cNvSpPr>
          <p:nvPr>
            <p:ph type="sldNum"/>
          </p:nvPr>
        </p:nvSpPr>
        <p:spPr/>
        <p:txBody>
          <a:bodyPr/>
          <a:lstStyle/>
          <a:p>
            <a:pPr algn="r"/>
            <a:fld id="{B0222074-43B1-43F1-9F64-85A52036F397}" type="slidenum">
              <a:rPr lang="en-US" sz="1400" b="0" strike="noStrike" spc="-1">
                <a:latin typeface="Times New Roman"/>
              </a:rPr>
              <a:t>12</a:t>
            </a:fld>
            <a:endParaRPr lang="en-US" sz="1400" b="0" strike="noStrike" spc="-1">
              <a:latin typeface="Times New Roman"/>
            </a:endParaRPr>
          </a:p>
        </p:txBody>
      </p:sp>
    </p:spTree>
    <p:extLst>
      <p:ext uri="{BB962C8B-B14F-4D97-AF65-F5344CB8AC3E}">
        <p14:creationId xmlns:p14="http://schemas.microsoft.com/office/powerpoint/2010/main" val="14133956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r>
              <a:rPr lang="en-US" dirty="0"/>
              <a:t>This brings us to the first lab. In this session, we will discuss how to install </a:t>
            </a:r>
            <a:r>
              <a:rPr lang="en-US" dirty="0" err="1"/>
              <a:t>linux</a:t>
            </a:r>
            <a:r>
              <a:rPr lang="en-US" dirty="0"/>
              <a:t> on a </a:t>
            </a:r>
            <a:r>
              <a:rPr lang="en-US" dirty="0" err="1"/>
              <a:t>virtualbox</a:t>
            </a:r>
            <a:r>
              <a:rPr lang="en-US" dirty="0"/>
              <a:t>. We will understand how to download Oracle VirtualBox as well as Ubuntu Operating system. Let's move ahead with this first Lab session.</a:t>
            </a:r>
            <a:endParaRPr lang="en-US" dirty="0">
              <a:cs typeface="Arial"/>
            </a:endParaRPr>
          </a:p>
        </p:txBody>
      </p:sp>
      <p:sp>
        <p:nvSpPr>
          <p:cNvPr id="4" name="Slide Number Placeholder 3"/>
          <p:cNvSpPr>
            <a:spLocks noGrp="1"/>
          </p:cNvSpPr>
          <p:nvPr>
            <p:ph type="sldNum"/>
          </p:nvPr>
        </p:nvSpPr>
        <p:spPr/>
        <p:txBody>
          <a:bodyPr/>
          <a:lstStyle/>
          <a:p>
            <a:pPr algn="r"/>
            <a:fld id="{B0222074-43B1-43F1-9F64-85A52036F397}" type="slidenum">
              <a:rPr lang="en-US" sz="1400" b="0" strike="noStrike" spc="-1">
                <a:latin typeface="Times New Roman"/>
              </a:rPr>
              <a:t>13</a:t>
            </a:fld>
            <a:endParaRPr lang="en-US" sz="1400" b="0" strike="noStrike" spc="-1">
              <a:latin typeface="Times New Roman"/>
            </a:endParaRPr>
          </a:p>
        </p:txBody>
      </p:sp>
    </p:spTree>
    <p:extLst>
      <p:ext uri="{BB962C8B-B14F-4D97-AF65-F5344CB8AC3E}">
        <p14:creationId xmlns:p14="http://schemas.microsoft.com/office/powerpoint/2010/main" val="32401359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PlaceHolder 1"/>
          <p:cNvSpPr>
            <a:spLocks noGrp="1" noRot="1" noChangeAspect="1"/>
          </p:cNvSpPr>
          <p:nvPr>
            <p:ph type="sldImg"/>
          </p:nvPr>
        </p:nvSpPr>
        <p:spPr>
          <a:xfrm>
            <a:off x="381000" y="685800"/>
            <a:ext cx="6096000" cy="3429000"/>
          </a:xfrm>
          <a:prstGeom prst="rect">
            <a:avLst/>
          </a:prstGeom>
        </p:spPr>
      </p:sp>
      <p:sp>
        <p:nvSpPr>
          <p:cNvPr id="333" name="PlaceHolder 2"/>
          <p:cNvSpPr>
            <a:spLocks noGrp="1"/>
          </p:cNvSpPr>
          <p:nvPr>
            <p:ph type="body"/>
          </p:nvPr>
        </p:nvSpPr>
        <p:spPr>
          <a:xfrm>
            <a:off x="685800" y="4343400"/>
            <a:ext cx="5486040" cy="4114440"/>
          </a:xfrm>
          <a:prstGeom prst="rect">
            <a:avLst/>
          </a:prstGeom>
        </p:spPr>
        <p:txBody>
          <a:bodyPr tIns="91440" bIns="91440">
            <a:noAutofit/>
          </a:bodyPr>
          <a:lstStyle/>
          <a:p>
            <a:pPr marL="635">
              <a:buFont typeface="Arial" panose="020B0604020202020204" pitchFamily="34" charset="0"/>
              <a:buChar char="•"/>
            </a:pPr>
            <a:r>
              <a:rPr lang="en-US" b="0" i="0" dirty="0">
                <a:solidFill>
                  <a:srgbClr val="374151"/>
                </a:solidFill>
                <a:effectLst/>
                <a:latin typeface="Söhne"/>
              </a:rPr>
              <a:t>The kernel manages the computer's hardware, which are the parts inside the computer that make it work, like the screen, keyboard, and memory. It also helps different programs (like games or web browsers) talk to these hardware parts and share resources nicely, so every process gets a fair turn to use them.</a:t>
            </a:r>
          </a:p>
          <a:p>
            <a:pPr marL="635">
              <a:buFont typeface="Arial" panose="020B0604020202020204" pitchFamily="34" charset="0"/>
              <a:buChar char="•"/>
            </a:pPr>
            <a:endParaRPr lang="en-US" b="0" i="0" spc="-1" dirty="0">
              <a:solidFill>
                <a:srgbClr val="374151"/>
              </a:solidFill>
              <a:effectLst/>
              <a:latin typeface="Söhne"/>
              <a:cs typeface="Arial"/>
            </a:endParaRPr>
          </a:p>
          <a:p>
            <a:pPr marL="635">
              <a:buFont typeface="Arial" panose="020B0604020202020204" pitchFamily="34" charset="0"/>
              <a:buChar char="•"/>
            </a:pPr>
            <a:r>
              <a:rPr lang="en-IN" spc="-1" dirty="0">
                <a:cs typeface="Arial"/>
              </a:rPr>
              <a:t>It is the main component of a Linux operating system and is the core interface between a computer’s hardware and its processes. </a:t>
            </a:r>
            <a:r>
              <a:rPr lang="en-IN" spc="-1" dirty="0">
                <a:solidFill>
                  <a:srgbClr val="000000"/>
                </a:solidFill>
                <a:latin typeface="Arial"/>
                <a:cs typeface="Arial"/>
              </a:rPr>
              <a:t>The </a:t>
            </a:r>
            <a:r>
              <a:rPr lang="en-IN" sz="2000" spc="-1" dirty="0">
                <a:solidFill>
                  <a:srgbClr val="000000"/>
                </a:solidFill>
                <a:latin typeface="Arial"/>
                <a:cs typeface="Arial"/>
              </a:rPr>
              <a:t>Kernel</a:t>
            </a:r>
            <a:r>
              <a:rPr lang="en-IN" sz="2000" b="0" strike="noStrike" spc="-1" dirty="0">
                <a:solidFill>
                  <a:srgbClr val="000000"/>
                </a:solidFill>
                <a:latin typeface="Arial"/>
                <a:ea typeface="Times New Roman"/>
                <a:cs typeface="Arial"/>
              </a:rPr>
              <a:t> runs each processes and provides system services to processes, provides protected access to hardware to processes.</a:t>
            </a:r>
            <a:endParaRPr lang="en-IN" sz="2000" b="0" strike="noStrike" spc="-1" dirty="0">
              <a:latin typeface="Arial"/>
              <a:cs typeface="Arial"/>
            </a:endParaRPr>
          </a:p>
          <a:p>
            <a:pPr marL="635">
              <a:buClr>
                <a:srgbClr val="000000"/>
              </a:buClr>
            </a:pPr>
            <a:endParaRPr lang="en-IN" sz="2000" spc="-1" dirty="0">
              <a:solidFill>
                <a:srgbClr val="000000"/>
              </a:solidFill>
              <a:latin typeface="Arial"/>
              <a:ea typeface="Times New Roman"/>
            </a:endParaRPr>
          </a:p>
          <a:p>
            <a:pPr marL="0" indent="0">
              <a:buFont typeface="Arial"/>
              <a:buNone/>
            </a:pPr>
            <a:r>
              <a:rPr lang="en-IN" sz="2000" spc="-1" dirty="0">
                <a:ea typeface="+mn-lt"/>
                <a:cs typeface="+mn-lt"/>
              </a:rPr>
              <a:t>The kernel has the following jobs:</a:t>
            </a:r>
          </a:p>
          <a:p>
            <a:pPr marL="173736" indent="-173736">
              <a:buClr>
                <a:srgbClr val="000000"/>
              </a:buClr>
              <a:buFont typeface="Arial"/>
              <a:buChar char="•"/>
            </a:pPr>
            <a:r>
              <a:rPr lang="en-US" sz="2000" b="1" spc="-1" dirty="0">
                <a:ea typeface="+mn-lt"/>
                <a:cs typeface="+mn-lt"/>
              </a:rPr>
              <a:t>Memory management:</a:t>
            </a:r>
            <a:r>
              <a:rPr lang="en-US" sz="2000" spc="-1" dirty="0">
                <a:ea typeface="+mn-lt"/>
                <a:cs typeface="+mn-lt"/>
              </a:rPr>
              <a:t> It Keeps track of how much memory is used </a:t>
            </a:r>
            <a:r>
              <a:rPr lang="en-US" sz="2000" b="0" strike="noStrike" spc="-1" dirty="0">
                <a:ea typeface="+mn-lt"/>
                <a:cs typeface="+mn-lt"/>
              </a:rPr>
              <a:t>to </a:t>
            </a:r>
            <a:r>
              <a:rPr lang="en-US" sz="2000" spc="-1" dirty="0">
                <a:ea typeface="+mn-lt"/>
                <a:cs typeface="+mn-lt"/>
              </a:rPr>
              <a:t>store what, </a:t>
            </a:r>
            <a:r>
              <a:rPr lang="en-US" sz="2000" b="0" strike="noStrike" spc="-1" dirty="0">
                <a:ea typeface="+mn-lt"/>
                <a:cs typeface="+mn-lt"/>
              </a:rPr>
              <a:t>and </a:t>
            </a:r>
            <a:r>
              <a:rPr lang="en-US" sz="2000" spc="-1" dirty="0">
                <a:ea typeface="+mn-lt"/>
                <a:cs typeface="+mn-lt"/>
              </a:rPr>
              <a:t>where</a:t>
            </a:r>
            <a:endParaRPr lang="en-US" sz="2000" b="0" strike="noStrike" spc="-1" dirty="0">
              <a:latin typeface="Arial"/>
            </a:endParaRPr>
          </a:p>
          <a:p>
            <a:pPr marL="173736" indent="-173736">
              <a:buFont typeface="Arial"/>
              <a:buChar char="•"/>
            </a:pPr>
            <a:r>
              <a:rPr lang="en-US" sz="2000" b="1" spc="-1" dirty="0">
                <a:ea typeface="+mn-lt"/>
                <a:cs typeface="+mn-lt"/>
              </a:rPr>
              <a:t>Process management</a:t>
            </a:r>
            <a:r>
              <a:rPr lang="en-US" sz="2000" b="1" strike="noStrike" spc="-1" dirty="0">
                <a:ea typeface="+mn-lt"/>
                <a:cs typeface="+mn-lt"/>
              </a:rPr>
              <a:t>:</a:t>
            </a:r>
            <a:r>
              <a:rPr lang="en-US" sz="2000" spc="-1" dirty="0">
                <a:ea typeface="+mn-lt"/>
                <a:cs typeface="+mn-lt"/>
              </a:rPr>
              <a:t> It Determines which processes can use the central processing unit (</a:t>
            </a:r>
            <a:r>
              <a:rPr lang="en-US" sz="2000" b="0" strike="noStrike" spc="-1" dirty="0">
                <a:ea typeface="+mn-lt"/>
                <a:cs typeface="+mn-lt"/>
              </a:rPr>
              <a:t>CPU</a:t>
            </a:r>
            <a:r>
              <a:rPr lang="en-US" sz="2000" spc="-1" dirty="0">
                <a:ea typeface="+mn-lt"/>
                <a:cs typeface="+mn-lt"/>
              </a:rPr>
              <a:t>), when</a:t>
            </a:r>
            <a:r>
              <a:rPr lang="en-US" sz="2000" b="0" strike="noStrike" spc="-1" dirty="0">
                <a:ea typeface="+mn-lt"/>
                <a:cs typeface="+mn-lt"/>
              </a:rPr>
              <a:t>, </a:t>
            </a:r>
            <a:r>
              <a:rPr lang="en-US" sz="2000" spc="-1" dirty="0">
                <a:ea typeface="+mn-lt"/>
                <a:cs typeface="+mn-lt"/>
              </a:rPr>
              <a:t>and for how long</a:t>
            </a:r>
            <a:endParaRPr lang="en-US" sz="2000" dirty="0"/>
          </a:p>
          <a:p>
            <a:pPr marL="173736" indent="-173736">
              <a:buFont typeface="Arial"/>
              <a:buChar char="•"/>
            </a:pPr>
            <a:r>
              <a:rPr lang="en-US" sz="2000" b="1" spc="-1" dirty="0">
                <a:ea typeface="+mn-lt"/>
                <a:cs typeface="+mn-lt"/>
              </a:rPr>
              <a:t>Device drivers:</a:t>
            </a:r>
            <a:r>
              <a:rPr lang="en-US" sz="2000" spc="-1" dirty="0">
                <a:ea typeface="+mn-lt"/>
                <a:cs typeface="+mn-lt"/>
              </a:rPr>
              <a:t> It Acts as mediator/interpreter between the hardware </a:t>
            </a:r>
            <a:r>
              <a:rPr lang="en-US" sz="2000" b="0" strike="noStrike" spc="-1" dirty="0">
                <a:ea typeface="+mn-lt"/>
                <a:cs typeface="+mn-lt"/>
              </a:rPr>
              <a:t>and </a:t>
            </a:r>
            <a:r>
              <a:rPr lang="en-US" sz="2000" spc="-1" dirty="0">
                <a:ea typeface="+mn-lt"/>
                <a:cs typeface="+mn-lt"/>
              </a:rPr>
              <a:t>processes</a:t>
            </a:r>
            <a:endParaRPr lang="en-US" sz="2000" dirty="0"/>
          </a:p>
          <a:p>
            <a:pPr marL="173736" indent="-173736">
              <a:buFont typeface="Arial"/>
              <a:buChar char="•"/>
            </a:pPr>
            <a:r>
              <a:rPr lang="en-US" sz="2000" b="1" spc="-1" dirty="0">
                <a:ea typeface="+mn-lt"/>
                <a:cs typeface="+mn-lt"/>
              </a:rPr>
              <a:t>System calls and security:</a:t>
            </a:r>
            <a:r>
              <a:rPr lang="en-US" sz="2000" spc="-1" dirty="0">
                <a:ea typeface="+mn-lt"/>
                <a:cs typeface="+mn-lt"/>
              </a:rPr>
              <a:t> It Receives </a:t>
            </a:r>
            <a:r>
              <a:rPr lang="en-US" sz="2000" b="0" strike="noStrike" spc="-1" dirty="0">
                <a:ea typeface="+mn-lt"/>
                <a:cs typeface="+mn-lt"/>
              </a:rPr>
              <a:t>requests for service </a:t>
            </a:r>
            <a:r>
              <a:rPr lang="en-US" sz="2000" spc="-1" dirty="0">
                <a:ea typeface="+mn-lt"/>
                <a:cs typeface="+mn-lt"/>
              </a:rPr>
              <a:t>from the processes</a:t>
            </a:r>
            <a:endParaRPr lang="en-US" sz="2000" dirty="0"/>
          </a:p>
          <a:p>
            <a:pPr>
              <a:lnSpc>
                <a:spcPct val="100000"/>
              </a:lnSpc>
              <a:tabLst>
                <a:tab pos="0" algn="l"/>
              </a:tabLst>
            </a:pPr>
            <a:endParaRPr lang="en-US" sz="2000" b="0" strike="noStrike" spc="-1" dirty="0">
              <a:latin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457200" indent="-298450" algn="l">
              <a:buFont typeface="Arial" panose="020B0604020202020204" pitchFamily="34" charset="0"/>
              <a:buChar char="•"/>
            </a:pPr>
            <a:r>
              <a:rPr lang="en-US" b="0" i="0" dirty="0">
                <a:solidFill>
                  <a:srgbClr val="374151"/>
                </a:solidFill>
                <a:effectLst/>
                <a:latin typeface="Söhne"/>
              </a:rPr>
              <a:t>At its core, the Linux file system is the hierarchical structure and set of protocols that manage how data is stored, organized, and accessed on a Linux-based operating system. It establishes the rules for naming, storing, and retrieving files and directories on various storage devices, such as hard drives and solid-state drives.</a:t>
            </a:r>
          </a:p>
          <a:p>
            <a:pPr marL="457200" indent="-298450" algn="l">
              <a:buFont typeface="Arial" panose="020B0604020202020204" pitchFamily="34" charset="0"/>
              <a:buChar char="•"/>
            </a:pPr>
            <a:r>
              <a:rPr lang="en-US" b="0" i="0" dirty="0">
                <a:solidFill>
                  <a:srgbClr val="374151"/>
                </a:solidFill>
                <a:effectLst/>
                <a:latin typeface="Söhne"/>
              </a:rPr>
              <a:t>The Linux file system is based on a tree-like structure, starting from a single root directory ("/") and branching out into subdirectories. Each directory can contain files and more subdirectories, forming a logical organization of data. This structure allows for efficient management of data, as well as providing a clear path for locating files and directories.</a:t>
            </a:r>
          </a:p>
          <a:p>
            <a:endParaRPr lang="en-IN" dirty="0">
              <a:cs typeface="Arial"/>
            </a:endParaRPr>
          </a:p>
        </p:txBody>
      </p:sp>
      <p:sp>
        <p:nvSpPr>
          <p:cNvPr id="4" name="Slide Number Placeholder 3"/>
          <p:cNvSpPr>
            <a:spLocks noGrp="1"/>
          </p:cNvSpPr>
          <p:nvPr>
            <p:ph type="sldNum"/>
          </p:nvPr>
        </p:nvSpPr>
        <p:spPr/>
        <p:txBody>
          <a:bodyPr/>
          <a:lstStyle/>
          <a:p>
            <a:pPr algn="r"/>
            <a:fld id="{B0222074-43B1-43F1-9F64-85A52036F397}" type="slidenum">
              <a:rPr lang="en-US" sz="1400" b="0" strike="noStrike" spc="-1" smtClean="0">
                <a:latin typeface="Times New Roman"/>
              </a:rPr>
              <a:t>15</a:t>
            </a:fld>
            <a:endParaRPr lang="en-US" sz="1400" b="0" strike="noStrike" spc="-1">
              <a:latin typeface="Times New Roman"/>
            </a:endParaRPr>
          </a:p>
        </p:txBody>
      </p:sp>
    </p:spTree>
    <p:extLst>
      <p:ext uri="{BB962C8B-B14F-4D97-AF65-F5344CB8AC3E}">
        <p14:creationId xmlns:p14="http://schemas.microsoft.com/office/powerpoint/2010/main" val="14629135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457200" indent="-298450">
              <a:buFont typeface="Arial" panose="020B0604020202020204" pitchFamily="34" charset="0"/>
              <a:buChar char="•"/>
            </a:pPr>
            <a:r>
              <a:rPr lang="en-US" dirty="0"/>
              <a:t>In a Linux file system, there are several important directories that serve specific purposes and hold essential system and user data. 10 important directories in the Linux file system:</a:t>
            </a:r>
          </a:p>
          <a:p>
            <a:pPr marL="457200" indent="-298450">
              <a:buFont typeface="Arial" panose="020B0604020202020204" pitchFamily="34" charset="0"/>
              <a:buChar char="•"/>
            </a:pPr>
            <a:endParaRPr lang="en-US" dirty="0"/>
          </a:p>
          <a:p>
            <a:pPr marL="457200" indent="-298450">
              <a:buFont typeface="Arial" panose="020B0604020202020204" pitchFamily="34" charset="0"/>
              <a:buChar char="•"/>
            </a:pPr>
            <a:r>
              <a:rPr lang="en-US" dirty="0"/>
              <a:t>1. **/** (Root Directory): This is the top-level directory from which all other directories and files branch out. It contains everything in the system, and its primary purpose is to provide a starting point for the entire file system hierarchy.</a:t>
            </a:r>
          </a:p>
          <a:p>
            <a:pPr marL="457200" indent="-298450">
              <a:buFont typeface="Arial" panose="020B0604020202020204" pitchFamily="34" charset="0"/>
              <a:buChar char="•"/>
            </a:pPr>
            <a:endParaRPr lang="en-US" dirty="0"/>
          </a:p>
          <a:p>
            <a:pPr marL="457200" indent="-298450">
              <a:buFont typeface="Arial" panose="020B0604020202020204" pitchFamily="34" charset="0"/>
              <a:buChar char="•"/>
            </a:pPr>
            <a:r>
              <a:rPr lang="en-US" dirty="0"/>
              <a:t>2. **/bin (Binary Binaries):** This directory contains essential system binaries (executable files) that are needed for the system to function even during single-user mode or when other file systems aren't mounted yet. These binaries are critical for basic system operations.</a:t>
            </a:r>
          </a:p>
          <a:p>
            <a:pPr marL="457200" indent="-298450">
              <a:buFont typeface="Arial" panose="020B0604020202020204" pitchFamily="34" charset="0"/>
              <a:buChar char="•"/>
            </a:pPr>
            <a:endParaRPr lang="en-US" dirty="0"/>
          </a:p>
          <a:p>
            <a:pPr marL="457200" indent="-298450">
              <a:buFont typeface="Arial" panose="020B0604020202020204" pitchFamily="34" charset="0"/>
              <a:buChar char="•"/>
            </a:pPr>
            <a:r>
              <a:rPr lang="en-US" dirty="0"/>
              <a:t>3. **/</a:t>
            </a:r>
            <a:r>
              <a:rPr lang="en-US" dirty="0" err="1"/>
              <a:t>etc</a:t>
            </a:r>
            <a:r>
              <a:rPr lang="en-US" dirty="0"/>
              <a:t> (System Configuration Files):** The "</a:t>
            </a:r>
            <a:r>
              <a:rPr lang="en-US" dirty="0" err="1"/>
              <a:t>etc</a:t>
            </a:r>
            <a:r>
              <a:rPr lang="en-US" dirty="0"/>
              <a:t>" directory holds configuration files for the system and various applications. It contains settings that control how different software and services behave on the system.</a:t>
            </a:r>
          </a:p>
          <a:p>
            <a:pPr marL="457200" indent="-298450">
              <a:buFont typeface="Arial" panose="020B0604020202020204" pitchFamily="34" charset="0"/>
              <a:buChar char="•"/>
            </a:pPr>
            <a:endParaRPr lang="en-US" dirty="0"/>
          </a:p>
          <a:p>
            <a:pPr marL="457200" indent="-298450">
              <a:buFont typeface="Arial" panose="020B0604020202020204" pitchFamily="34" charset="0"/>
              <a:buChar char="•"/>
            </a:pPr>
            <a:r>
              <a:rPr lang="en-US" dirty="0"/>
              <a:t>4. **/home (User Home Directories):** Each user on the system has a corresponding subdirectory within "/home" where they can store their personal files, documents, settings, and configurations. This is typically the main storage area for user-specific data.</a:t>
            </a:r>
          </a:p>
          <a:p>
            <a:pPr marL="457200" indent="-298450">
              <a:buFont typeface="Arial" panose="020B0604020202020204" pitchFamily="34" charset="0"/>
              <a:buChar char="•"/>
            </a:pPr>
            <a:endParaRPr lang="en-US" dirty="0"/>
          </a:p>
          <a:p>
            <a:pPr marL="457200" indent="-298450">
              <a:buFont typeface="Arial" panose="020B0604020202020204" pitchFamily="34" charset="0"/>
              <a:buChar char="•"/>
            </a:pPr>
            <a:r>
              <a:rPr lang="en-US" dirty="0"/>
              <a:t>5. **/</a:t>
            </a:r>
            <a:r>
              <a:rPr lang="en-US" dirty="0" err="1"/>
              <a:t>usr</a:t>
            </a:r>
            <a:r>
              <a:rPr lang="en-US" dirty="0"/>
              <a:t> (User Binaries and Libraries):** The "</a:t>
            </a:r>
            <a:r>
              <a:rPr lang="en-US" dirty="0" err="1"/>
              <a:t>usr</a:t>
            </a:r>
            <a:r>
              <a:rPr lang="en-US" dirty="0"/>
              <a:t>" directory contains user-related binaries, libraries, documentation, and other data not required for initial system booting. It's divided into subdirectories like "/</a:t>
            </a:r>
            <a:r>
              <a:rPr lang="en-US" dirty="0" err="1"/>
              <a:t>usr</a:t>
            </a:r>
            <a:r>
              <a:rPr lang="en-US" dirty="0"/>
              <a:t>/bin" for user executables and "/</a:t>
            </a:r>
            <a:r>
              <a:rPr lang="en-US" dirty="0" err="1"/>
              <a:t>usr</a:t>
            </a:r>
            <a:r>
              <a:rPr lang="en-US" dirty="0"/>
              <a:t>/lib" for shared libraries.</a:t>
            </a:r>
          </a:p>
          <a:p>
            <a:pPr marL="457200" indent="-298450">
              <a:buFont typeface="Arial" panose="020B0604020202020204" pitchFamily="34" charset="0"/>
              <a:buChar char="•"/>
            </a:pPr>
            <a:endParaRPr lang="en-US" dirty="0"/>
          </a:p>
          <a:p>
            <a:pPr marL="457200" indent="-298450">
              <a:buFont typeface="Arial" panose="020B0604020202020204" pitchFamily="34" charset="0"/>
              <a:buChar char="•"/>
            </a:pPr>
            <a:r>
              <a:rPr lang="en-US" dirty="0"/>
              <a:t>6. **/var (Variable Files):** This directory holds variable data files, including log files, temporary files, spool directories (for print queues and mail), and other data that may change frequently during system operation.</a:t>
            </a:r>
          </a:p>
          <a:p>
            <a:pPr marL="457200" indent="-298450">
              <a:buFont typeface="Arial" panose="020B0604020202020204" pitchFamily="34" charset="0"/>
              <a:buChar char="•"/>
            </a:pPr>
            <a:endParaRPr lang="en-US" dirty="0"/>
          </a:p>
          <a:p>
            <a:pPr marL="457200" indent="-298450">
              <a:buFont typeface="Arial" panose="020B0604020202020204" pitchFamily="34" charset="0"/>
              <a:buChar char="•"/>
            </a:pPr>
            <a:r>
              <a:rPr lang="en-US" dirty="0"/>
              <a:t>7. **/</a:t>
            </a:r>
            <a:r>
              <a:rPr lang="en-US" dirty="0" err="1"/>
              <a:t>tmp</a:t>
            </a:r>
            <a:r>
              <a:rPr lang="en-US" dirty="0"/>
              <a:t> (Temporary Files):** The "/</a:t>
            </a:r>
            <a:r>
              <a:rPr lang="en-US" dirty="0" err="1"/>
              <a:t>tmp</a:t>
            </a:r>
            <a:r>
              <a:rPr lang="en-US" dirty="0"/>
              <a:t>" directory is used to store temporary files created by various applications and users. These files are typically removed when the system reboots, helping to maintain system cleanliness.</a:t>
            </a:r>
          </a:p>
          <a:p>
            <a:pPr marL="457200" indent="-298450">
              <a:buFont typeface="Arial" panose="020B0604020202020204" pitchFamily="34" charset="0"/>
              <a:buChar char="•"/>
            </a:pPr>
            <a:endParaRPr lang="en-US" dirty="0"/>
          </a:p>
          <a:p>
            <a:pPr marL="457200" indent="-298450">
              <a:buFont typeface="Arial" panose="020B0604020202020204" pitchFamily="34" charset="0"/>
              <a:buChar char="•"/>
            </a:pPr>
            <a:r>
              <a:rPr lang="en-US" dirty="0"/>
              <a:t>8. **/dev (Device Files):** The "dev" directory contains special device files that represent physical and virtual devices on the system. These files allow programs to interact with hardware and perform I/O operations.</a:t>
            </a:r>
          </a:p>
          <a:p>
            <a:pPr marL="457200" indent="-298450">
              <a:buFont typeface="Arial" panose="020B0604020202020204" pitchFamily="34" charset="0"/>
              <a:buChar char="•"/>
            </a:pPr>
            <a:endParaRPr lang="en-US" dirty="0"/>
          </a:p>
          <a:p>
            <a:pPr marL="457200" indent="-298450">
              <a:buFont typeface="Arial" panose="020B0604020202020204" pitchFamily="34" charset="0"/>
              <a:buChar char="•"/>
            </a:pPr>
            <a:r>
              <a:rPr lang="en-US" dirty="0"/>
              <a:t>9. **/boot (Boot Loader Files):** The "/boot" directory holds files necessary for the system's boot process, including the kernel image, initial RAM disk (</a:t>
            </a:r>
            <a:r>
              <a:rPr lang="en-US" dirty="0" err="1"/>
              <a:t>initramfs</a:t>
            </a:r>
            <a:r>
              <a:rPr lang="en-US" dirty="0"/>
              <a:t>), and boot loader configuration files.</a:t>
            </a:r>
          </a:p>
          <a:p>
            <a:pPr marL="457200" indent="-298450">
              <a:buFont typeface="Arial" panose="020B0604020202020204" pitchFamily="34" charset="0"/>
              <a:buChar char="•"/>
            </a:pPr>
            <a:endParaRPr lang="en-US" dirty="0"/>
          </a:p>
          <a:p>
            <a:pPr marL="457200" indent="-298450">
              <a:buFont typeface="Arial" panose="020B0604020202020204" pitchFamily="34" charset="0"/>
              <a:buChar char="•"/>
            </a:pPr>
            <a:r>
              <a:rPr lang="en-US" dirty="0"/>
              <a:t>10. **/opt (Optional Software):** The "opt" directory is used for installing optional or third-party software packages. Software installed here is usually self-contained and does not integrate deeply into the system's default directories.</a:t>
            </a:r>
          </a:p>
          <a:p>
            <a:pPr marL="457200" indent="-298450">
              <a:buFont typeface="Arial" panose="020B0604020202020204" pitchFamily="34" charset="0"/>
              <a:buChar char="•"/>
            </a:pPr>
            <a:endParaRPr lang="en-US" dirty="0"/>
          </a:p>
          <a:p>
            <a:pPr marL="457200" indent="-298450">
              <a:buFont typeface="Arial" panose="020B0604020202020204" pitchFamily="34" charset="0"/>
              <a:buChar char="•"/>
            </a:pPr>
            <a:r>
              <a:rPr lang="en-US" dirty="0"/>
              <a:t>These directories play crucial roles in organizing system data, configuration, user files, and executable binaries. Understanding their purposes can help users and administrators navigate the Linux file system more effectively.</a:t>
            </a:r>
            <a:endParaRPr lang="en-IN" dirty="0"/>
          </a:p>
        </p:txBody>
      </p:sp>
      <p:sp>
        <p:nvSpPr>
          <p:cNvPr id="4" name="Slide Number Placeholder 3"/>
          <p:cNvSpPr>
            <a:spLocks noGrp="1"/>
          </p:cNvSpPr>
          <p:nvPr>
            <p:ph type="sldNum"/>
          </p:nvPr>
        </p:nvSpPr>
        <p:spPr/>
        <p:txBody>
          <a:bodyPr/>
          <a:lstStyle/>
          <a:p>
            <a:pPr algn="r"/>
            <a:fld id="{B0222074-43B1-43F1-9F64-85A52036F397}" type="slidenum">
              <a:rPr lang="en-US" sz="1400" b="0" strike="noStrike" spc="-1" smtClean="0">
                <a:latin typeface="Times New Roman"/>
              </a:rPr>
              <a:t>16</a:t>
            </a:fld>
            <a:endParaRPr lang="en-US" sz="1400" b="0" strike="noStrike" spc="-1">
              <a:latin typeface="Times New Roman"/>
            </a:endParaRPr>
          </a:p>
        </p:txBody>
      </p:sp>
    </p:spTree>
    <p:extLst>
      <p:ext uri="{BB962C8B-B14F-4D97-AF65-F5344CB8AC3E}">
        <p14:creationId xmlns:p14="http://schemas.microsoft.com/office/powerpoint/2010/main" val="4110289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r>
              <a:rPr lang="en-US" b="0" i="0" dirty="0">
                <a:solidFill>
                  <a:srgbClr val="374151"/>
                </a:solidFill>
                <a:effectLst/>
                <a:latin typeface="Söhne"/>
              </a:rPr>
              <a:t>The </a:t>
            </a:r>
            <a:r>
              <a:rPr lang="en-US" dirty="0"/>
              <a:t>ls</a:t>
            </a:r>
            <a:r>
              <a:rPr lang="en-US" b="0" i="0" dirty="0">
                <a:solidFill>
                  <a:srgbClr val="374151"/>
                </a:solidFill>
                <a:effectLst/>
                <a:latin typeface="Söhne"/>
              </a:rPr>
              <a:t> command is a fundamental command in Unix-like operating systems, including Linux. It stands for "list" and is used to display the contents of a directory. When you run the </a:t>
            </a:r>
            <a:r>
              <a:rPr lang="en-US" dirty="0"/>
              <a:t>ls</a:t>
            </a:r>
            <a:r>
              <a:rPr lang="en-US" b="0" i="0" dirty="0">
                <a:solidFill>
                  <a:srgbClr val="374151"/>
                </a:solidFill>
                <a:effectLst/>
                <a:latin typeface="Söhne"/>
              </a:rPr>
              <a:t> command without any additional options or arguments, it provides a listing of the files and subdirectories in the current directory.</a:t>
            </a:r>
          </a:p>
          <a:p>
            <a:endParaRPr lang="en-US" b="0" i="0" dirty="0">
              <a:solidFill>
                <a:srgbClr val="374151"/>
              </a:solidFill>
              <a:effectLst/>
              <a:latin typeface="Söhne"/>
            </a:endParaRPr>
          </a:p>
          <a:p>
            <a:endParaRPr lang="en-IN" dirty="0"/>
          </a:p>
        </p:txBody>
      </p:sp>
      <p:sp>
        <p:nvSpPr>
          <p:cNvPr id="4" name="Slide Number Placeholder 3"/>
          <p:cNvSpPr>
            <a:spLocks noGrp="1"/>
          </p:cNvSpPr>
          <p:nvPr>
            <p:ph type="sldNum"/>
          </p:nvPr>
        </p:nvSpPr>
        <p:spPr/>
        <p:txBody>
          <a:bodyPr/>
          <a:lstStyle/>
          <a:p>
            <a:pPr algn="r"/>
            <a:fld id="{B0222074-43B1-43F1-9F64-85A52036F397}" type="slidenum">
              <a:rPr lang="en-US" sz="1400" b="0" strike="noStrike" spc="-1" smtClean="0">
                <a:latin typeface="Times New Roman"/>
              </a:rPr>
              <a:t>17</a:t>
            </a:fld>
            <a:endParaRPr lang="en-US" sz="1400" b="0" strike="noStrike" spc="-1">
              <a:latin typeface="Times New Roman"/>
            </a:endParaRPr>
          </a:p>
        </p:txBody>
      </p:sp>
    </p:spTree>
    <p:extLst>
      <p:ext uri="{BB962C8B-B14F-4D97-AF65-F5344CB8AC3E}">
        <p14:creationId xmlns:p14="http://schemas.microsoft.com/office/powerpoint/2010/main" val="453087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82880" indent="-298450">
              <a:buFont typeface="Arial" panose="020B0604020202020204" pitchFamily="34" charset="0"/>
              <a:buChar char="•"/>
            </a:pPr>
            <a:r>
              <a:rPr lang="en-US" dirty="0"/>
              <a:t>CD is used for changing directory.</a:t>
            </a:r>
          </a:p>
          <a:p>
            <a:pPr marL="182880" indent="-298450">
              <a:buFont typeface="Arial" panose="020B0604020202020204" pitchFamily="34" charset="0"/>
              <a:buChar char="•"/>
            </a:pPr>
            <a:endParaRPr lang="en-US" dirty="0"/>
          </a:p>
          <a:p>
            <a:pPr marL="182880" indent="-298450">
              <a:buFont typeface="Arial" panose="020B0604020202020204" pitchFamily="34" charset="0"/>
              <a:buChar char="•"/>
            </a:pPr>
            <a:r>
              <a:rPr lang="en-US" dirty="0"/>
              <a:t>PWD is used to display present working directory.</a:t>
            </a:r>
            <a:endParaRPr lang="en-IN" dirty="0"/>
          </a:p>
        </p:txBody>
      </p:sp>
      <p:sp>
        <p:nvSpPr>
          <p:cNvPr id="4" name="Slide Number Placeholder 3"/>
          <p:cNvSpPr>
            <a:spLocks noGrp="1"/>
          </p:cNvSpPr>
          <p:nvPr>
            <p:ph type="sldNum"/>
          </p:nvPr>
        </p:nvSpPr>
        <p:spPr/>
        <p:txBody>
          <a:bodyPr/>
          <a:lstStyle/>
          <a:p>
            <a:pPr algn="r"/>
            <a:fld id="{B0222074-43B1-43F1-9F64-85A52036F397}" type="slidenum">
              <a:rPr lang="en-US" sz="1400" b="0" strike="noStrike" spc="-1" smtClean="0">
                <a:latin typeface="Times New Roman"/>
              </a:rPr>
              <a:t>18</a:t>
            </a:fld>
            <a:endParaRPr lang="en-US" sz="1400" b="0" strike="noStrike" spc="-1">
              <a:latin typeface="Times New Roman"/>
            </a:endParaRPr>
          </a:p>
        </p:txBody>
      </p:sp>
    </p:spTree>
    <p:extLst>
      <p:ext uri="{BB962C8B-B14F-4D97-AF65-F5344CB8AC3E}">
        <p14:creationId xmlns:p14="http://schemas.microsoft.com/office/powerpoint/2010/main" val="20468456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r>
              <a:rPr lang="en-US" dirty="0"/>
              <a:t>CP used for Coping file from one location to the other, that is from source to target.</a:t>
            </a:r>
            <a:endParaRPr lang="en-IN" dirty="0"/>
          </a:p>
        </p:txBody>
      </p:sp>
      <p:sp>
        <p:nvSpPr>
          <p:cNvPr id="4" name="Slide Number Placeholder 3"/>
          <p:cNvSpPr>
            <a:spLocks noGrp="1"/>
          </p:cNvSpPr>
          <p:nvPr>
            <p:ph type="sldNum"/>
          </p:nvPr>
        </p:nvSpPr>
        <p:spPr/>
        <p:txBody>
          <a:bodyPr/>
          <a:lstStyle/>
          <a:p>
            <a:pPr algn="r"/>
            <a:fld id="{B0222074-43B1-43F1-9F64-85A52036F397}" type="slidenum">
              <a:rPr lang="en-US" sz="1400" b="0" strike="noStrike" spc="-1" smtClean="0">
                <a:latin typeface="Times New Roman"/>
              </a:rPr>
              <a:t>19</a:t>
            </a:fld>
            <a:endParaRPr lang="en-US" sz="1400" b="0" strike="noStrike" spc="-1">
              <a:latin typeface="Times New Roman"/>
            </a:endParaRPr>
          </a:p>
        </p:txBody>
      </p:sp>
    </p:spTree>
    <p:extLst>
      <p:ext uri="{BB962C8B-B14F-4D97-AF65-F5344CB8AC3E}">
        <p14:creationId xmlns:p14="http://schemas.microsoft.com/office/powerpoint/2010/main" val="3733671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t>Mv is move and rm is remove</a:t>
            </a:r>
          </a:p>
          <a:p>
            <a:endParaRPr lang="en-IN" dirty="0"/>
          </a:p>
          <a:p>
            <a:r>
              <a:rPr lang="en-IN" dirty="0"/>
              <a:t>As the names suggest, move command is use move things, pretty much like cut and paste.</a:t>
            </a:r>
          </a:p>
          <a:p>
            <a:endParaRPr lang="en-IN" dirty="0"/>
          </a:p>
          <a:p>
            <a:r>
              <a:rPr lang="en-IN" dirty="0"/>
              <a:t>RM removes the file and directory.</a:t>
            </a:r>
          </a:p>
          <a:p>
            <a:endParaRPr lang="en-IN" dirty="0"/>
          </a:p>
          <a:p>
            <a:r>
              <a:rPr lang="en-IN" dirty="0"/>
              <a:t>With both these commands, you can use various arguments to add more customizations, as displayed on the screen.</a:t>
            </a:r>
          </a:p>
        </p:txBody>
      </p:sp>
    </p:spTree>
    <p:extLst>
      <p:ext uri="{BB962C8B-B14F-4D97-AF65-F5344CB8AC3E}">
        <p14:creationId xmlns:p14="http://schemas.microsoft.com/office/powerpoint/2010/main" val="35790300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err="1">
                <a:latin typeface="Calibri"/>
                <a:cs typeface="Calibri"/>
              </a:rPr>
              <a:t>Mkdir</a:t>
            </a:r>
            <a:r>
              <a:rPr lang="en-US" dirty="0">
                <a:latin typeface="Calibri"/>
                <a:cs typeface="Calibri"/>
              </a:rPr>
              <a:t> means make directories.</a:t>
            </a:r>
          </a:p>
          <a:p>
            <a:pPr>
              <a:buNone/>
            </a:pPr>
            <a:endParaRPr lang="en-US" dirty="0">
              <a:latin typeface="Calibri"/>
              <a:cs typeface="Calibri"/>
            </a:endParaRPr>
          </a:p>
          <a:p>
            <a:pPr>
              <a:buNone/>
            </a:pPr>
            <a:r>
              <a:rPr lang="en-US" dirty="0" err="1">
                <a:latin typeface="Calibri"/>
                <a:cs typeface="Calibri"/>
              </a:rPr>
              <a:t>Rmdir</a:t>
            </a:r>
            <a:r>
              <a:rPr lang="en-US" dirty="0">
                <a:latin typeface="Calibri"/>
                <a:cs typeface="Calibri"/>
              </a:rPr>
              <a:t> means remove directories.</a:t>
            </a:r>
          </a:p>
          <a:p>
            <a:pPr>
              <a:buNone/>
            </a:pPr>
            <a:endParaRPr lang="en-US" dirty="0">
              <a:latin typeface="Calibri"/>
              <a:cs typeface="Calibri"/>
            </a:endParaRPr>
          </a:p>
          <a:p>
            <a:pPr>
              <a:buNone/>
            </a:pPr>
            <a:r>
              <a:rPr lang="en-US" dirty="0">
                <a:latin typeface="Calibri"/>
                <a:cs typeface="Calibri"/>
              </a:rPr>
              <a:t>These commands work only with directories and not with files.</a:t>
            </a:r>
          </a:p>
        </p:txBody>
      </p:sp>
    </p:spTree>
    <p:extLst>
      <p:ext uri="{BB962C8B-B14F-4D97-AF65-F5344CB8AC3E}">
        <p14:creationId xmlns:p14="http://schemas.microsoft.com/office/powerpoint/2010/main" val="1552501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r>
              <a:rPr lang="en-US" dirty="0"/>
              <a:t>We have seen Linux has some interesting features. One of the most important part is operating an operating system directly from command line interface, which makes it as the best choice for server OS. So, in this session, we will understand how to use Terminal for this.</a:t>
            </a:r>
            <a:endParaRPr lang="en-US" dirty="0">
              <a:cs typeface="Arial"/>
            </a:endParaRPr>
          </a:p>
        </p:txBody>
      </p:sp>
      <p:sp>
        <p:nvSpPr>
          <p:cNvPr id="4" name="Slide Number Placeholder 3"/>
          <p:cNvSpPr>
            <a:spLocks noGrp="1"/>
          </p:cNvSpPr>
          <p:nvPr>
            <p:ph type="sldNum"/>
          </p:nvPr>
        </p:nvSpPr>
        <p:spPr/>
        <p:txBody>
          <a:bodyPr/>
          <a:lstStyle/>
          <a:p>
            <a:pPr algn="r"/>
            <a:fld id="{B0222074-43B1-43F1-9F64-85A52036F397}" type="slidenum">
              <a:rPr lang="en-US" sz="1400" b="0" strike="noStrike" spc="-1">
                <a:latin typeface="Times New Roman"/>
              </a:rPr>
              <a:t>22</a:t>
            </a:fld>
            <a:endParaRPr lang="en-US" sz="1400" b="0" strike="noStrike" spc="-1">
              <a:latin typeface="Times New Roman"/>
            </a:endParaRPr>
          </a:p>
        </p:txBody>
      </p:sp>
    </p:spTree>
    <p:extLst>
      <p:ext uri="{BB962C8B-B14F-4D97-AF65-F5344CB8AC3E}">
        <p14:creationId xmlns:p14="http://schemas.microsoft.com/office/powerpoint/2010/main" val="25061657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latin typeface="Calibri"/>
                <a:cs typeface="Calibri"/>
              </a:rPr>
              <a:t>These are a few commands which  you can practice on terminals. </a:t>
            </a:r>
          </a:p>
          <a:p>
            <a:pPr>
              <a:buNone/>
            </a:pPr>
            <a:endParaRPr lang="en-US" dirty="0">
              <a:latin typeface="Calibri"/>
              <a:cs typeface="Calibri"/>
            </a:endParaRPr>
          </a:p>
          <a:p>
            <a:pPr>
              <a:buNone/>
            </a:pPr>
            <a:r>
              <a:rPr lang="en-US" dirty="0">
                <a:latin typeface="Calibri"/>
                <a:cs typeface="Calibri"/>
              </a:rPr>
              <a:t>Touch command create a new file with a name supplied with command itself.</a:t>
            </a:r>
          </a:p>
          <a:p>
            <a:pPr>
              <a:buNone/>
            </a:pPr>
            <a:endParaRPr lang="en-US" dirty="0">
              <a:latin typeface="Calibri"/>
              <a:cs typeface="Calibri"/>
            </a:endParaRPr>
          </a:p>
          <a:p>
            <a:pPr>
              <a:buNone/>
            </a:pPr>
            <a:r>
              <a:rPr lang="en-US" dirty="0">
                <a:latin typeface="Calibri"/>
                <a:cs typeface="Calibri"/>
              </a:rPr>
              <a:t>Cp copies the file from source to target location.</a:t>
            </a:r>
          </a:p>
          <a:p>
            <a:pPr>
              <a:buNone/>
            </a:pPr>
            <a:endParaRPr lang="en-US" dirty="0">
              <a:latin typeface="Calibri"/>
              <a:cs typeface="Calibri"/>
            </a:endParaRPr>
          </a:p>
          <a:p>
            <a:pPr>
              <a:buNone/>
            </a:pPr>
            <a:r>
              <a:rPr lang="en-US" dirty="0">
                <a:latin typeface="Calibri"/>
                <a:cs typeface="Calibri"/>
              </a:rPr>
              <a:t>Mv cuts and paste to target location.</a:t>
            </a:r>
          </a:p>
          <a:p>
            <a:pPr>
              <a:buNone/>
            </a:pPr>
            <a:endParaRPr lang="en-US" dirty="0">
              <a:latin typeface="Calibri"/>
              <a:cs typeface="Calibri"/>
            </a:endParaRPr>
          </a:p>
          <a:p>
            <a:pPr>
              <a:buNone/>
            </a:pPr>
            <a:r>
              <a:rPr lang="en-US" dirty="0">
                <a:latin typeface="Calibri"/>
                <a:cs typeface="Calibri"/>
              </a:rPr>
              <a:t>Head displays first 10 lines of the file.</a:t>
            </a:r>
          </a:p>
          <a:p>
            <a:pPr>
              <a:buNone/>
            </a:pPr>
            <a:endParaRPr lang="en-US" dirty="0">
              <a:latin typeface="Calibri"/>
              <a:cs typeface="Calibri"/>
            </a:endParaRPr>
          </a:p>
          <a:p>
            <a:pPr>
              <a:buNone/>
            </a:pPr>
            <a:r>
              <a:rPr lang="en-US" dirty="0">
                <a:latin typeface="Calibri"/>
                <a:cs typeface="Calibri"/>
              </a:rPr>
              <a:t>Tail </a:t>
            </a:r>
            <a:r>
              <a:rPr lang="en-US"/>
              <a:t>displays last10 lines of the file.</a:t>
            </a:r>
          </a:p>
          <a:p>
            <a:pPr>
              <a:buNone/>
            </a:pPr>
            <a:endParaRPr lang="en-US" dirty="0"/>
          </a:p>
          <a:p>
            <a:pPr>
              <a:buNone/>
            </a:pPr>
            <a:r>
              <a:rPr lang="en-US" dirty="0"/>
              <a:t>Cat displays the whole content.</a:t>
            </a:r>
          </a:p>
          <a:p>
            <a:pPr>
              <a:buNone/>
            </a:pPr>
            <a:endParaRPr lang="en-US" dirty="0"/>
          </a:p>
          <a:p>
            <a:pPr>
              <a:buNone/>
            </a:pPr>
            <a:endParaRPr lang="en-US" dirty="0"/>
          </a:p>
        </p:txBody>
      </p:sp>
    </p:spTree>
    <p:extLst>
      <p:ext uri="{BB962C8B-B14F-4D97-AF65-F5344CB8AC3E}">
        <p14:creationId xmlns:p14="http://schemas.microsoft.com/office/powerpoint/2010/main" val="10289383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latin typeface="Calibri"/>
                <a:cs typeface="Calibri"/>
              </a:rPr>
              <a:t>File access allows user to change access rights on file.</a:t>
            </a:r>
          </a:p>
          <a:p>
            <a:pPr>
              <a:buNone/>
            </a:pPr>
            <a:r>
              <a:rPr lang="en-US" dirty="0">
                <a:latin typeface="Calibri"/>
                <a:cs typeface="Calibri"/>
              </a:rPr>
              <a:t>There are three types of accesses.  READ, WRITE and EXECUTE.</a:t>
            </a:r>
          </a:p>
          <a:p>
            <a:pPr>
              <a:buNone/>
            </a:pPr>
            <a:endParaRPr lang="en-US" dirty="0">
              <a:latin typeface="Calibri"/>
              <a:cs typeface="Calibri"/>
            </a:endParaRPr>
          </a:p>
          <a:p>
            <a:pPr>
              <a:buNone/>
            </a:pPr>
            <a:r>
              <a:rPr lang="en-US" dirty="0">
                <a:latin typeface="Calibri"/>
                <a:cs typeface="Calibri"/>
              </a:rPr>
              <a:t>These accesses are provided to three categories of like user, group and other defined by u, g and o.</a:t>
            </a:r>
          </a:p>
        </p:txBody>
      </p:sp>
    </p:spTree>
    <p:extLst>
      <p:ext uri="{BB962C8B-B14F-4D97-AF65-F5344CB8AC3E}">
        <p14:creationId xmlns:p14="http://schemas.microsoft.com/office/powerpoint/2010/main" val="8747844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latin typeface="Calibri"/>
                <a:cs typeface="Calibri"/>
              </a:rPr>
              <a:t>These are some of the examples for your reference. </a:t>
            </a:r>
          </a:p>
          <a:p>
            <a:pPr>
              <a:buNone/>
            </a:pPr>
            <a:endParaRPr lang="en-US" dirty="0">
              <a:latin typeface="Calibri"/>
              <a:cs typeface="Calibri"/>
            </a:endParaRPr>
          </a:p>
          <a:p>
            <a:pPr>
              <a:buNone/>
            </a:pPr>
            <a:r>
              <a:rPr lang="en-US" dirty="0">
                <a:latin typeface="Calibri"/>
                <a:cs typeface="Calibri"/>
              </a:rPr>
              <a:t>Don't worry we are going to practice all these in our upcoming hands-on session.</a:t>
            </a:r>
          </a:p>
        </p:txBody>
      </p:sp>
    </p:spTree>
    <p:extLst>
      <p:ext uri="{BB962C8B-B14F-4D97-AF65-F5344CB8AC3E}">
        <p14:creationId xmlns:p14="http://schemas.microsoft.com/office/powerpoint/2010/main" val="26751117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r>
              <a:rPr lang="en-US" dirty="0"/>
              <a:t>Moving ahead, let's see how to operate on file. We will understand how to use both GUI as well as CLI for these operations in this hands-on session. We will also practice how to modify access rights.</a:t>
            </a:r>
            <a:endParaRPr lang="en-US" dirty="0">
              <a:cs typeface="Arial"/>
            </a:endParaRPr>
          </a:p>
        </p:txBody>
      </p:sp>
      <p:sp>
        <p:nvSpPr>
          <p:cNvPr id="4" name="Slide Number Placeholder 3"/>
          <p:cNvSpPr>
            <a:spLocks noGrp="1"/>
          </p:cNvSpPr>
          <p:nvPr>
            <p:ph type="sldNum"/>
          </p:nvPr>
        </p:nvSpPr>
        <p:spPr/>
        <p:txBody>
          <a:bodyPr/>
          <a:lstStyle/>
          <a:p>
            <a:pPr algn="r"/>
            <a:fld id="{B0222074-43B1-43F1-9F64-85A52036F397}" type="slidenum">
              <a:rPr lang="en-US" sz="1400" b="0" strike="noStrike" spc="-1">
                <a:latin typeface="Times New Roman"/>
              </a:rPr>
              <a:t>26</a:t>
            </a:fld>
            <a:endParaRPr lang="en-US" sz="1400" b="0" strike="noStrike" spc="-1">
              <a:latin typeface="Times New Roman"/>
            </a:endParaRPr>
          </a:p>
        </p:txBody>
      </p:sp>
    </p:spTree>
    <p:extLst>
      <p:ext uri="{BB962C8B-B14F-4D97-AF65-F5344CB8AC3E}">
        <p14:creationId xmlns:p14="http://schemas.microsoft.com/office/powerpoint/2010/main" val="35308033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latin typeface="Calibri"/>
                <a:cs typeface="Calibri"/>
              </a:rPr>
              <a:t>Now let's start with Shell Scripting.</a:t>
            </a:r>
          </a:p>
          <a:p>
            <a:pPr>
              <a:buNone/>
            </a:pPr>
            <a:endParaRPr lang="en-US" dirty="0">
              <a:latin typeface="Calibri"/>
              <a:cs typeface="Calibri"/>
            </a:endParaRPr>
          </a:p>
        </p:txBody>
      </p:sp>
    </p:spTree>
    <p:extLst>
      <p:ext uri="{BB962C8B-B14F-4D97-AF65-F5344CB8AC3E}">
        <p14:creationId xmlns:p14="http://schemas.microsoft.com/office/powerpoint/2010/main" val="37582323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25400" marR="17780" algn="just">
              <a:lnSpc>
                <a:spcPts val="3250"/>
              </a:lnSpc>
              <a:spcBef>
                <a:spcPts val="300"/>
              </a:spcBef>
              <a:buFont typeface="Arial" panose="020B0604020202020204" pitchFamily="34" charset="0"/>
              <a:buChar char="•"/>
            </a:pPr>
            <a:r>
              <a:rPr lang="en-US" dirty="0">
                <a:cs typeface="Arial"/>
              </a:rPr>
              <a:t>A shell is a program that takes commands typed by the user and calls the operating system to run those commands. It is a program that acts as the interface between the user and the Linux system, allowing the user to enter commands for the operating system to execute.</a:t>
            </a:r>
          </a:p>
          <a:p>
            <a:pPr marL="196850" marR="226060" indent="-171450">
              <a:lnSpc>
                <a:spcPct val="96900"/>
              </a:lnSpc>
              <a:spcBef>
                <a:spcPts val="595"/>
              </a:spcBef>
              <a:buFont typeface="Arial" panose="020B0604020202020204" pitchFamily="34" charset="0"/>
              <a:buChar char="•"/>
            </a:pPr>
            <a:r>
              <a:rPr lang="en-US" dirty="0"/>
              <a:t>Shell accepts the instruction or commands in English and translate it into computers native binary language</a:t>
            </a:r>
          </a:p>
        </p:txBody>
      </p:sp>
      <p:sp>
        <p:nvSpPr>
          <p:cNvPr id="4" name="Slide Number Placeholder 3"/>
          <p:cNvSpPr>
            <a:spLocks noGrp="1"/>
          </p:cNvSpPr>
          <p:nvPr>
            <p:ph type="sldNum"/>
          </p:nvPr>
        </p:nvSpPr>
        <p:spPr/>
        <p:txBody>
          <a:bodyPr/>
          <a:lstStyle/>
          <a:p>
            <a:pPr algn="r"/>
            <a:fld id="{B0222074-43B1-43F1-9F64-85A52036F397}" type="slidenum">
              <a:rPr lang="en-US" sz="1400" b="0" strike="noStrike" spc="-1">
                <a:latin typeface="Times New Roman"/>
              </a:rPr>
              <a:t>28</a:t>
            </a:fld>
            <a:endParaRPr lang="en-US" sz="1400" b="0" strike="noStrike" spc="-1">
              <a:latin typeface="Times New Roman"/>
            </a:endParaRPr>
          </a:p>
        </p:txBody>
      </p:sp>
    </p:spTree>
    <p:extLst>
      <p:ext uri="{BB962C8B-B14F-4D97-AF65-F5344CB8AC3E}">
        <p14:creationId xmlns:p14="http://schemas.microsoft.com/office/powerpoint/2010/main" val="36974666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457200" indent="-298450">
              <a:buFont typeface="Arial" panose="020B0604020202020204" pitchFamily="34" charset="0"/>
              <a:buChar char="•"/>
            </a:pPr>
            <a:r>
              <a:rPr lang="en-US" dirty="0">
                <a:latin typeface="Calibri"/>
                <a:cs typeface="Calibri"/>
              </a:rPr>
              <a:t>There are different kinds of shells, and we are free to run any shell of our choice depending on the task. Here we list some of the frequently used shells</a:t>
            </a:r>
          </a:p>
          <a:p>
            <a:pPr marL="457200" indent="-298450">
              <a:buFont typeface="Arial" panose="020B0604020202020204" pitchFamily="34" charset="0"/>
              <a:buChar char="•"/>
            </a:pPr>
            <a:r>
              <a:rPr lang="en-US" dirty="0">
                <a:latin typeface="Calibri"/>
                <a:cs typeface="Calibri"/>
              </a:rPr>
              <a:t>1) The </a:t>
            </a:r>
            <a:r>
              <a:rPr lang="en-US" dirty="0" err="1">
                <a:latin typeface="Calibri"/>
                <a:cs typeface="Calibri"/>
              </a:rPr>
              <a:t>Bourne</a:t>
            </a:r>
            <a:r>
              <a:rPr lang="en-US" dirty="0">
                <a:latin typeface="Calibri"/>
                <a:cs typeface="Calibri"/>
              </a:rPr>
              <a:t> shell also known as </a:t>
            </a:r>
            <a:r>
              <a:rPr lang="en-US" dirty="0" err="1">
                <a:latin typeface="Calibri"/>
                <a:cs typeface="Calibri"/>
              </a:rPr>
              <a:t>sh</a:t>
            </a:r>
            <a:r>
              <a:rPr lang="en-US" dirty="0">
                <a:latin typeface="Calibri"/>
                <a:cs typeface="Calibri"/>
              </a:rPr>
              <a:t> is available by default on almost all the UNIX like operating system. </a:t>
            </a:r>
            <a:r>
              <a:rPr lang="en-US" dirty="0">
                <a:cs typeface="Arial"/>
              </a:rPr>
              <a:t>The Basic </a:t>
            </a:r>
            <a:r>
              <a:rPr lang="en-US" dirty="0" err="1">
                <a:cs typeface="Arial"/>
              </a:rPr>
              <a:t>bourne</a:t>
            </a:r>
            <a:r>
              <a:rPr lang="en-US" dirty="0">
                <a:cs typeface="Arial"/>
              </a:rPr>
              <a:t> shell supports only the most limited command line editing. </a:t>
            </a:r>
          </a:p>
          <a:p>
            <a:pPr marL="457200" indent="-298450">
              <a:buFont typeface="Arial" panose="020B0604020202020204" pitchFamily="34" charset="0"/>
              <a:buChar char="•"/>
            </a:pPr>
            <a:r>
              <a:rPr lang="en-US" dirty="0">
                <a:latin typeface="Calibri"/>
                <a:cs typeface="Calibri"/>
              </a:rPr>
              <a:t>2) The C shell was designed by Bill Joy and is so named because much of its syntax parallels that of C programming language.</a:t>
            </a:r>
          </a:p>
          <a:p>
            <a:pPr marL="457200" indent="-298450">
              <a:buFont typeface="Arial" panose="020B0604020202020204" pitchFamily="34" charset="0"/>
              <a:buChar char="•"/>
            </a:pPr>
            <a:r>
              <a:rPr lang="en-US" dirty="0">
                <a:latin typeface="Calibri"/>
                <a:cs typeface="Calibri"/>
              </a:rPr>
              <a:t>3)  The Korn shell was created by David Korn and offers the same kind of enhancements as the C shell with a few differences.</a:t>
            </a:r>
          </a:p>
          <a:p>
            <a:pPr marL="457200" indent="-298450">
              <a:buFont typeface="Arial" panose="020B0604020202020204" pitchFamily="34" charset="0"/>
              <a:buChar char="•"/>
            </a:pPr>
            <a:r>
              <a:rPr lang="en-US" dirty="0">
                <a:latin typeface="Calibri"/>
                <a:cs typeface="Calibri"/>
              </a:rPr>
              <a:t>4) </a:t>
            </a:r>
            <a:r>
              <a:rPr lang="en-US" dirty="0">
                <a:cs typeface="Arial"/>
              </a:rPr>
              <a:t>Bash offers command-line editing like the </a:t>
            </a:r>
            <a:r>
              <a:rPr lang="en-US" dirty="0" err="1">
                <a:cs typeface="Arial"/>
              </a:rPr>
              <a:t>korn</a:t>
            </a:r>
            <a:r>
              <a:rPr lang="en-US" dirty="0">
                <a:cs typeface="Arial"/>
              </a:rPr>
              <a:t> </a:t>
            </a:r>
            <a:r>
              <a:rPr lang="en-US" dirty="0" err="1">
                <a:cs typeface="Arial"/>
              </a:rPr>
              <a:t>shell,file</a:t>
            </a:r>
            <a:r>
              <a:rPr lang="en-US" dirty="0">
                <a:cs typeface="Arial"/>
              </a:rPr>
              <a:t> name completion like the C shell and a lot of other advance features. In Linux, bash is the default shell</a:t>
            </a:r>
          </a:p>
          <a:p>
            <a:pPr marL="457200" indent="-298450">
              <a:buFont typeface="Arial" panose="020B0604020202020204" pitchFamily="34" charset="0"/>
              <a:buChar char="•"/>
            </a:pPr>
            <a:r>
              <a:rPr lang="en-US" dirty="0">
                <a:cs typeface="Arial"/>
              </a:rPr>
              <a:t>5) The T C shell extends the traditional </a:t>
            </a:r>
            <a:r>
              <a:rPr lang="en-US" dirty="0" err="1">
                <a:cs typeface="Arial"/>
              </a:rPr>
              <a:t>csh</a:t>
            </a:r>
            <a:r>
              <a:rPr lang="en-US" dirty="0">
                <a:cs typeface="Arial"/>
              </a:rPr>
              <a:t> to add command line editing, file name completion and more. This shell will complete the file and directory names when you press Tab key</a:t>
            </a:r>
          </a:p>
        </p:txBody>
      </p:sp>
      <p:sp>
        <p:nvSpPr>
          <p:cNvPr id="4" name="Slide Number Placeholder 3"/>
          <p:cNvSpPr>
            <a:spLocks noGrp="1"/>
          </p:cNvSpPr>
          <p:nvPr>
            <p:ph type="sldNum"/>
          </p:nvPr>
        </p:nvSpPr>
        <p:spPr/>
        <p:txBody>
          <a:bodyPr/>
          <a:lstStyle/>
          <a:p>
            <a:pPr algn="r"/>
            <a:fld id="{B0222074-43B1-43F1-9F64-85A52036F397}" type="slidenum">
              <a:rPr lang="en-US" sz="1400" b="0" strike="noStrike" spc="-1">
                <a:latin typeface="Times New Roman"/>
              </a:rPr>
              <a:t>29</a:t>
            </a:fld>
            <a:endParaRPr lang="en-US" sz="1400" b="0" strike="noStrike" spc="-1">
              <a:latin typeface="Times New Roman"/>
            </a:endParaRPr>
          </a:p>
        </p:txBody>
      </p:sp>
    </p:spTree>
    <p:extLst>
      <p:ext uri="{BB962C8B-B14F-4D97-AF65-F5344CB8AC3E}">
        <p14:creationId xmlns:p14="http://schemas.microsoft.com/office/powerpoint/2010/main" val="2407532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PlaceHolder 1"/>
          <p:cNvSpPr>
            <a:spLocks noGrp="1" noRot="1" noChangeAspect="1"/>
          </p:cNvSpPr>
          <p:nvPr>
            <p:ph type="sldImg"/>
          </p:nvPr>
        </p:nvSpPr>
        <p:spPr>
          <a:xfrm>
            <a:off x="685800" y="1143000"/>
            <a:ext cx="5486400" cy="3086100"/>
          </a:xfrm>
          <a:prstGeom prst="rect">
            <a:avLst/>
          </a:prstGeom>
        </p:spPr>
      </p:sp>
      <p:sp>
        <p:nvSpPr>
          <p:cNvPr id="327" name="PlaceHolder 2"/>
          <p:cNvSpPr>
            <a:spLocks noGrp="1"/>
          </p:cNvSpPr>
          <p:nvPr>
            <p:ph type="body"/>
          </p:nvPr>
        </p:nvSpPr>
        <p:spPr>
          <a:xfrm>
            <a:off x="685800" y="4400640"/>
            <a:ext cx="5486040" cy="3600000"/>
          </a:xfrm>
          <a:prstGeom prst="rect">
            <a:avLst/>
          </a:prstGeom>
        </p:spPr>
        <p:txBody>
          <a:bodyPr>
            <a:noAutofit/>
          </a:bodyPr>
          <a:lstStyle/>
          <a:p>
            <a:pPr marL="158750" indent="0">
              <a:buNone/>
            </a:pPr>
            <a:r>
              <a:rPr lang="en-US" sz="2000" spc="-1" dirty="0">
                <a:latin typeface="Arial"/>
                <a:cs typeface="Arial"/>
              </a:rPr>
              <a:t>The content of this lesson includes operating system, </a:t>
            </a:r>
            <a:r>
              <a:rPr lang="en-US" sz="2000" spc="-1" dirty="0" err="1">
                <a:latin typeface="Arial"/>
                <a:cs typeface="Arial"/>
              </a:rPr>
              <a:t>linux</a:t>
            </a:r>
            <a:r>
              <a:rPr lang="en-US" sz="2000" spc="-1" dirty="0">
                <a:latin typeface="Arial"/>
                <a:cs typeface="Arial"/>
              </a:rPr>
              <a:t> operating system, </a:t>
            </a:r>
            <a:r>
              <a:rPr lang="en-US" sz="2000" spc="-1" dirty="0" err="1">
                <a:latin typeface="Arial"/>
                <a:cs typeface="Arial"/>
              </a:rPr>
              <a:t>linux</a:t>
            </a:r>
            <a:r>
              <a:rPr lang="en-US" sz="2000" spc="-1" dirty="0">
                <a:latin typeface="Arial"/>
                <a:cs typeface="Arial"/>
              </a:rPr>
              <a:t> kernel, basic </a:t>
            </a:r>
            <a:r>
              <a:rPr lang="en-US" sz="2000" spc="-1" dirty="0" err="1">
                <a:latin typeface="Arial"/>
                <a:cs typeface="Arial"/>
              </a:rPr>
              <a:t>linux</a:t>
            </a:r>
            <a:r>
              <a:rPr lang="en-US" sz="2000" spc="-1" dirty="0">
                <a:latin typeface="Arial"/>
                <a:cs typeface="Arial"/>
              </a:rPr>
              <a:t> commands and shell scripting.</a:t>
            </a:r>
            <a:endParaRPr lang="en-US" sz="2000" b="0" strike="noStrike" spc="-1" dirty="0">
              <a:latin typeface="Arial"/>
            </a:endParaRPr>
          </a:p>
        </p:txBody>
      </p:sp>
      <p:sp>
        <p:nvSpPr>
          <p:cNvPr id="328"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0643ED4C-D696-40DE-A0A1-EEFCC388EE85}" type="slidenum">
              <a:rPr lang="en-IN" sz="1200" b="0" strike="noStrike" spc="-1">
                <a:latin typeface="Times New Roman"/>
              </a:rPr>
              <a:t>3</a:t>
            </a:fld>
            <a:endParaRPr lang="en-US" sz="1200" b="0" strike="noStrike" spc="-1">
              <a:latin typeface="Times New Roman"/>
            </a:endParaRPr>
          </a:p>
        </p:txBody>
      </p:sp>
    </p:spTree>
    <p:extLst>
      <p:ext uri="{BB962C8B-B14F-4D97-AF65-F5344CB8AC3E}">
        <p14:creationId xmlns:p14="http://schemas.microsoft.com/office/powerpoint/2010/main" val="1654963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r>
              <a:rPr lang="en-US" dirty="0">
                <a:latin typeface="Calibri"/>
                <a:cs typeface="Calibri"/>
              </a:rPr>
              <a:t>We list here the commands which will help you to find all the available shells in your system, command to find your current shell and change the shell using the  C H S H command</a:t>
            </a:r>
          </a:p>
        </p:txBody>
      </p:sp>
      <p:sp>
        <p:nvSpPr>
          <p:cNvPr id="4" name="Slide Number Placeholder 3"/>
          <p:cNvSpPr>
            <a:spLocks noGrp="1"/>
          </p:cNvSpPr>
          <p:nvPr>
            <p:ph type="sldNum"/>
          </p:nvPr>
        </p:nvSpPr>
        <p:spPr/>
        <p:txBody>
          <a:bodyPr/>
          <a:lstStyle/>
          <a:p>
            <a:pPr algn="r"/>
            <a:fld id="{B0222074-43B1-43F1-9F64-85A52036F397}" type="slidenum">
              <a:rPr lang="en-US" sz="1400" b="0" strike="noStrike" spc="-1">
                <a:latin typeface="Times New Roman"/>
              </a:rPr>
              <a:t>30</a:t>
            </a:fld>
            <a:endParaRPr lang="en-US" sz="1400" b="0" strike="noStrike" spc="-1">
              <a:latin typeface="Times New Roman"/>
            </a:endParaRPr>
          </a:p>
        </p:txBody>
      </p:sp>
    </p:spTree>
    <p:extLst>
      <p:ext uri="{BB962C8B-B14F-4D97-AF65-F5344CB8AC3E}">
        <p14:creationId xmlns:p14="http://schemas.microsoft.com/office/powerpoint/2010/main" val="34612647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r>
              <a:rPr lang="en-US" dirty="0">
                <a:latin typeface="Calibri"/>
                <a:cs typeface="Calibri"/>
              </a:rPr>
              <a:t>The shell as we know is the operating system command line interface and interpreter for the set of commands that are used to communicate with the system. </a:t>
            </a:r>
            <a:r>
              <a:rPr lang="en-US" dirty="0">
                <a:cs typeface="Arial"/>
              </a:rPr>
              <a:t>A shell script is a text file that contains a sequence of commands for a UNIX-based operating system. It is called a shell script because it combines a sequence of commands, that would otherwise have to be typed into the keyboard one at a time, into a single script. </a:t>
            </a:r>
            <a:endParaRPr lang="en-US" dirty="0">
              <a:latin typeface="Calibri"/>
              <a:cs typeface="Arial"/>
            </a:endParaRPr>
          </a:p>
        </p:txBody>
      </p:sp>
      <p:sp>
        <p:nvSpPr>
          <p:cNvPr id="4" name="Slide Number Placeholder 3"/>
          <p:cNvSpPr>
            <a:spLocks noGrp="1"/>
          </p:cNvSpPr>
          <p:nvPr>
            <p:ph type="sldNum"/>
          </p:nvPr>
        </p:nvSpPr>
        <p:spPr/>
        <p:txBody>
          <a:bodyPr/>
          <a:lstStyle/>
          <a:p>
            <a:pPr algn="r"/>
            <a:fld id="{B0222074-43B1-43F1-9F64-85A52036F397}" type="slidenum">
              <a:rPr lang="en-US" sz="1400" b="0" strike="noStrike" spc="-1">
                <a:latin typeface="Times New Roman"/>
              </a:rPr>
              <a:t>31</a:t>
            </a:fld>
            <a:endParaRPr lang="en-US" sz="1400" b="0" strike="noStrike" spc="-1">
              <a:latin typeface="Times New Roman"/>
            </a:endParaRPr>
          </a:p>
        </p:txBody>
      </p:sp>
    </p:spTree>
    <p:extLst>
      <p:ext uri="{BB962C8B-B14F-4D97-AF65-F5344CB8AC3E}">
        <p14:creationId xmlns:p14="http://schemas.microsoft.com/office/powerpoint/2010/main" val="42070913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r>
              <a:rPr lang="en-US" dirty="0">
                <a:latin typeface="Calibri"/>
                <a:cs typeface="Calibri"/>
              </a:rPr>
              <a:t>Shell script is mostly useful for repetitive tasks that may be time-consuming to execute by typing one line at a time. It is used to </a:t>
            </a:r>
            <a:r>
              <a:rPr lang="en-US" dirty="0">
                <a:latin typeface="Arial"/>
                <a:cs typeface="Arial"/>
              </a:rPr>
              <a:t>encapsulate</a:t>
            </a:r>
            <a:r>
              <a:rPr lang="en-US" dirty="0">
                <a:cs typeface="Arial"/>
              </a:rPr>
              <a:t> complex configuration details and get at the full power of the operating system. The ability to combine commands allows you to create new commands, thereby adding value to your operating system.</a:t>
            </a:r>
            <a:endParaRPr lang="en-US" dirty="0">
              <a:latin typeface="Calibri"/>
              <a:cs typeface="Arial"/>
            </a:endParaRPr>
          </a:p>
        </p:txBody>
      </p:sp>
      <p:sp>
        <p:nvSpPr>
          <p:cNvPr id="4" name="Slide Number Placeholder 3"/>
          <p:cNvSpPr>
            <a:spLocks noGrp="1"/>
          </p:cNvSpPr>
          <p:nvPr>
            <p:ph type="sldNum"/>
          </p:nvPr>
        </p:nvSpPr>
        <p:spPr/>
        <p:txBody>
          <a:bodyPr/>
          <a:lstStyle/>
          <a:p>
            <a:pPr algn="r"/>
            <a:fld id="{B0222074-43B1-43F1-9F64-85A52036F397}" type="slidenum">
              <a:rPr lang="en-US" sz="1400" b="0" strike="noStrike" spc="-1">
                <a:latin typeface="Times New Roman"/>
              </a:rPr>
              <a:t>32</a:t>
            </a:fld>
            <a:endParaRPr lang="en-US" sz="1400" b="0" strike="noStrike" spc="-1">
              <a:latin typeface="Times New Roman"/>
            </a:endParaRPr>
          </a:p>
        </p:txBody>
      </p:sp>
    </p:spTree>
    <p:extLst>
      <p:ext uri="{BB962C8B-B14F-4D97-AF65-F5344CB8AC3E}">
        <p14:creationId xmlns:p14="http://schemas.microsoft.com/office/powerpoint/2010/main" val="21131821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82880" marR="28575" lvl="2">
              <a:lnSpc>
                <a:spcPts val="3720"/>
              </a:lnSpc>
              <a:spcBef>
                <a:spcPts val="570"/>
              </a:spcBef>
              <a:buFont typeface="Arial" panose="020B0604020202020204" pitchFamily="34" charset="0"/>
              <a:buChar char="•"/>
            </a:pPr>
            <a:r>
              <a:rPr lang="en-US" dirty="0">
                <a:latin typeface="Calibri"/>
                <a:cs typeface="Calibri"/>
              </a:rPr>
              <a:t>Shell Scripting can be used for </a:t>
            </a:r>
            <a:r>
              <a:rPr lang="en-US" dirty="0">
                <a:cs typeface="Arial"/>
              </a:rPr>
              <a:t>Monitoring the Linux system, doing Data backup and creating snapshots. It can be used to find out what processes are eating up your system resources.</a:t>
            </a:r>
          </a:p>
          <a:p>
            <a:pPr marL="182880" marR="28575" lvl="2">
              <a:lnSpc>
                <a:spcPts val="3720"/>
              </a:lnSpc>
              <a:spcBef>
                <a:spcPts val="375"/>
              </a:spcBef>
              <a:buFont typeface="Arial" panose="020B0604020202020204" pitchFamily="34" charset="0"/>
              <a:buChar char="•"/>
            </a:pPr>
            <a:r>
              <a:rPr lang="en-US" dirty="0">
                <a:cs typeface="Arial"/>
              </a:rPr>
              <a:t>We can use shell script to find out available and free memory and also Find out all logged in users and what they are doing. It is also used to Find out if all necessary network services are running or not.</a:t>
            </a:r>
          </a:p>
        </p:txBody>
      </p:sp>
      <p:sp>
        <p:nvSpPr>
          <p:cNvPr id="4" name="Slide Number Placeholder 3"/>
          <p:cNvSpPr>
            <a:spLocks noGrp="1"/>
          </p:cNvSpPr>
          <p:nvPr>
            <p:ph type="sldNum"/>
          </p:nvPr>
        </p:nvSpPr>
        <p:spPr/>
        <p:txBody>
          <a:bodyPr/>
          <a:lstStyle/>
          <a:p>
            <a:pPr algn="r"/>
            <a:fld id="{B0222074-43B1-43F1-9F64-85A52036F397}" type="slidenum">
              <a:rPr lang="en-US" sz="1400" b="0" strike="noStrike" spc="-1">
                <a:latin typeface="Times New Roman"/>
              </a:rPr>
              <a:t>33</a:t>
            </a:fld>
            <a:endParaRPr lang="en-US" sz="1400" b="0" strike="noStrike" spc="-1">
              <a:latin typeface="Times New Roman"/>
            </a:endParaRPr>
          </a:p>
        </p:txBody>
      </p:sp>
    </p:spTree>
    <p:extLst>
      <p:ext uri="{BB962C8B-B14F-4D97-AF65-F5344CB8AC3E}">
        <p14:creationId xmlns:p14="http://schemas.microsoft.com/office/powerpoint/2010/main" val="41352923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latin typeface="Calibri"/>
                <a:cs typeface="Calibri"/>
              </a:rPr>
              <a:t>Look at this example script.</a:t>
            </a:r>
          </a:p>
          <a:p>
            <a:pPr>
              <a:buNone/>
            </a:pPr>
            <a:endParaRPr lang="en-US" dirty="0">
              <a:latin typeface="Calibri"/>
              <a:cs typeface="Calibri"/>
            </a:endParaRPr>
          </a:p>
          <a:p>
            <a:pPr>
              <a:buNone/>
            </a:pPr>
            <a:r>
              <a:rPr lang="en-US" dirty="0">
                <a:latin typeface="Calibri"/>
                <a:cs typeface="Calibri"/>
              </a:rPr>
              <a:t>With your experience suggest what is happening ? what this script will do?</a:t>
            </a:r>
          </a:p>
          <a:p>
            <a:pPr>
              <a:buNone/>
            </a:pPr>
            <a:endParaRPr lang="en-US" dirty="0">
              <a:latin typeface="Calibri"/>
              <a:cs typeface="Calibri"/>
            </a:endParaRPr>
          </a:p>
          <a:p>
            <a:pPr>
              <a:buNone/>
            </a:pPr>
            <a:r>
              <a:rPr lang="en-US" dirty="0">
                <a:latin typeface="Calibri"/>
                <a:cs typeface="Calibri"/>
              </a:rPr>
              <a:t>**************** trainer should ask students about their understanding on the script************</a:t>
            </a:r>
          </a:p>
          <a:p>
            <a:pPr>
              <a:buNone/>
            </a:pPr>
            <a:endParaRPr lang="en-US" dirty="0">
              <a:latin typeface="Calibri"/>
              <a:cs typeface="Calibri"/>
            </a:endParaRPr>
          </a:p>
          <a:p>
            <a:pPr>
              <a:buNone/>
            </a:pPr>
            <a:r>
              <a:rPr lang="en-US" dirty="0">
                <a:latin typeface="Calibri"/>
                <a:cs typeface="Calibri"/>
              </a:rPr>
              <a:t>Well, basically this script will check if the file named as isit.txt exist or not.</a:t>
            </a:r>
          </a:p>
        </p:txBody>
      </p:sp>
    </p:spTree>
    <p:extLst>
      <p:ext uri="{BB962C8B-B14F-4D97-AF65-F5344CB8AC3E}">
        <p14:creationId xmlns:p14="http://schemas.microsoft.com/office/powerpoint/2010/main" val="15302433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What is your opinion about this script?</a:t>
            </a:r>
          </a:p>
          <a:p>
            <a:endParaRPr lang="en-US" dirty="0"/>
          </a:p>
          <a:p>
            <a:r>
              <a:rPr lang="en-US" dirty="0"/>
              <a:t>this is an example how you can use a nested if else using </a:t>
            </a:r>
            <a:r>
              <a:rPr lang="en-US" dirty="0" err="1"/>
              <a:t>elif</a:t>
            </a:r>
            <a:r>
              <a:rPr lang="en-US" dirty="0"/>
              <a:t>.</a:t>
            </a:r>
          </a:p>
        </p:txBody>
      </p:sp>
      <p:sp>
        <p:nvSpPr>
          <p:cNvPr id="4" name="Slide Number Placeholder 3"/>
          <p:cNvSpPr>
            <a:spLocks noGrp="1"/>
          </p:cNvSpPr>
          <p:nvPr>
            <p:ph type="sldNum"/>
          </p:nvPr>
        </p:nvSpPr>
        <p:spPr/>
        <p:txBody>
          <a:bodyPr/>
          <a:lstStyle/>
          <a:p>
            <a:pPr algn="r"/>
            <a:fld id="{B0222074-43B1-43F1-9F64-85A52036F397}" type="slidenum">
              <a:rPr lang="en-US" sz="1400" b="0" strike="noStrike" spc="-1" smtClean="0">
                <a:latin typeface="Times New Roman"/>
              </a:rPr>
              <a:t>35</a:t>
            </a:fld>
            <a:endParaRPr lang="en-US" sz="1400" b="0" strike="noStrike" spc="-1">
              <a:latin typeface="Times New Roman"/>
            </a:endParaRPr>
          </a:p>
        </p:txBody>
      </p:sp>
    </p:spTree>
    <p:extLst>
      <p:ext uri="{BB962C8B-B14F-4D97-AF65-F5344CB8AC3E}">
        <p14:creationId xmlns:p14="http://schemas.microsoft.com/office/powerpoint/2010/main" val="509776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latin typeface="Calibri"/>
                <a:cs typeface="Calibri"/>
              </a:rPr>
              <a:t>This program will print the numbers between 1 to 20 with a sleep interval.</a:t>
            </a:r>
          </a:p>
        </p:txBody>
      </p:sp>
    </p:spTree>
    <p:extLst>
      <p:ext uri="{BB962C8B-B14F-4D97-AF65-F5344CB8AC3E}">
        <p14:creationId xmlns:p14="http://schemas.microsoft.com/office/powerpoint/2010/main" val="14685941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You might have used while statements in your programming. while statement continue to work as long as the condition is met.</a:t>
            </a:r>
            <a:endParaRPr lang="en-US"/>
          </a:p>
          <a:p>
            <a:pPr>
              <a:buNone/>
            </a:pPr>
            <a:endParaRPr lang="en-US" dirty="0">
              <a:latin typeface="Calibri"/>
              <a:cs typeface="Calibri"/>
            </a:endParaRPr>
          </a:p>
          <a:p>
            <a:pPr>
              <a:buNone/>
            </a:pPr>
            <a:r>
              <a:rPr lang="en-US" dirty="0">
                <a:latin typeface="Calibri"/>
                <a:cs typeface="Calibri"/>
              </a:rPr>
              <a:t>this is script uses while statement</a:t>
            </a:r>
            <a:endParaRPr lang="en-US" dirty="0"/>
          </a:p>
        </p:txBody>
      </p:sp>
    </p:spTree>
    <p:extLst>
      <p:ext uri="{BB962C8B-B14F-4D97-AF65-F5344CB8AC3E}">
        <p14:creationId xmlns:p14="http://schemas.microsoft.com/office/powerpoint/2010/main" val="35773506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latin typeface="Calibri"/>
                <a:cs typeface="Calibri"/>
              </a:rPr>
              <a:t>Before we start the practical on shell script, let us first understand two important commands S </a:t>
            </a:r>
            <a:r>
              <a:rPr lang="en-US" dirty="0" err="1">
                <a:latin typeface="Calibri"/>
                <a:cs typeface="Calibri"/>
              </a:rPr>
              <a:t>S</a:t>
            </a:r>
            <a:r>
              <a:rPr lang="en-US" dirty="0">
                <a:latin typeface="Calibri"/>
                <a:cs typeface="Calibri"/>
              </a:rPr>
              <a:t> H and S </a:t>
            </a:r>
            <a:r>
              <a:rPr lang="en-US" dirty="0" err="1">
                <a:latin typeface="Calibri"/>
                <a:cs typeface="Calibri"/>
              </a:rPr>
              <a:t>S</a:t>
            </a:r>
            <a:r>
              <a:rPr lang="en-US" dirty="0">
                <a:latin typeface="Calibri"/>
                <a:cs typeface="Calibri"/>
              </a:rPr>
              <a:t> C.</a:t>
            </a:r>
          </a:p>
          <a:p>
            <a:pPr>
              <a:buNone/>
            </a:pPr>
            <a:endParaRPr lang="en-US" dirty="0">
              <a:latin typeface="Calibri"/>
              <a:cs typeface="Calibri"/>
            </a:endParaRPr>
          </a:p>
          <a:p>
            <a:pPr marL="342900" indent="-342900" algn="just">
              <a:lnSpc>
                <a:spcPct val="150000"/>
              </a:lnSpc>
              <a:buFont typeface="Arial,Sans-Serif"/>
              <a:buChar char="•"/>
            </a:pPr>
            <a:r>
              <a:rPr lang="en-US" i="1" dirty="0"/>
              <a:t>SSH </a:t>
            </a:r>
            <a:r>
              <a:rPr lang="en-US" dirty="0"/>
              <a:t>stands for </a:t>
            </a:r>
            <a:r>
              <a:rPr lang="en-US" b="1" dirty="0"/>
              <a:t>“Secure Shell”</a:t>
            </a:r>
            <a:r>
              <a:rPr lang="en-US" dirty="0"/>
              <a:t>. It is a protocol used to securely connect to a remote server/system. </a:t>
            </a:r>
          </a:p>
          <a:p>
            <a:pPr marL="342900" indent="-342900" algn="just">
              <a:lnSpc>
                <a:spcPct val="150000"/>
              </a:lnSpc>
              <a:buFont typeface="Arial,Sans-Serif"/>
              <a:buChar char="•"/>
            </a:pPr>
            <a:r>
              <a:rPr lang="en-US" i="1" dirty="0"/>
              <a:t>SSH </a:t>
            </a:r>
            <a:r>
              <a:rPr lang="en-US" dirty="0"/>
              <a:t>is secure in the sense that it transfers the data in encrypted form between the host and the client. </a:t>
            </a:r>
          </a:p>
          <a:p>
            <a:pPr marL="342900" indent="-342900" algn="just">
              <a:lnSpc>
                <a:spcPct val="150000"/>
              </a:lnSpc>
              <a:buFont typeface="Arial,Sans-Serif"/>
              <a:buChar char="•"/>
            </a:pPr>
            <a:r>
              <a:rPr lang="en-US" dirty="0"/>
              <a:t>It transfers inputs from the client to the host and relays back the output. </a:t>
            </a:r>
            <a:r>
              <a:rPr lang="en-US" i="1" dirty="0"/>
              <a:t>SSH </a:t>
            </a:r>
            <a:r>
              <a:rPr lang="en-US" dirty="0"/>
              <a:t>runs at TCP/IP port 22</a:t>
            </a:r>
          </a:p>
          <a:p>
            <a:pPr>
              <a:buNone/>
            </a:pPr>
            <a:endParaRPr lang="en-US" dirty="0">
              <a:latin typeface="Calibri"/>
              <a:cs typeface="Calibri"/>
            </a:endParaRPr>
          </a:p>
        </p:txBody>
      </p:sp>
    </p:spTree>
    <p:extLst>
      <p:ext uri="{BB962C8B-B14F-4D97-AF65-F5344CB8AC3E}">
        <p14:creationId xmlns:p14="http://schemas.microsoft.com/office/powerpoint/2010/main" val="39922061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latin typeface="Calibri"/>
                <a:cs typeface="Calibri"/>
              </a:rPr>
              <a:t>This is a sample screenshot where a computer is being used to connect to a target computer</a:t>
            </a:r>
          </a:p>
          <a:p>
            <a:pPr>
              <a:buNone/>
            </a:pPr>
            <a:endParaRPr lang="en-US" dirty="0">
              <a:latin typeface="Calibri"/>
              <a:cs typeface="Calibri"/>
            </a:endParaRPr>
          </a:p>
          <a:p>
            <a:pPr>
              <a:buNone/>
            </a:pPr>
            <a:r>
              <a:rPr lang="en-US" dirty="0">
                <a:latin typeface="Calibri"/>
                <a:cs typeface="Calibri"/>
              </a:rPr>
              <a:t>the IP address of target computer is used along with SSH command.</a:t>
            </a:r>
          </a:p>
          <a:p>
            <a:pPr>
              <a:buNone/>
            </a:pPr>
            <a:endParaRPr lang="en-US" dirty="0">
              <a:latin typeface="Calibri"/>
              <a:cs typeface="Calibri"/>
            </a:endParaRPr>
          </a:p>
          <a:p>
            <a:pPr>
              <a:buNone/>
            </a:pPr>
            <a:endParaRPr lang="en-US" dirty="0">
              <a:latin typeface="Calibri"/>
              <a:cs typeface="Calibri"/>
            </a:endParaRPr>
          </a:p>
        </p:txBody>
      </p:sp>
    </p:spTree>
    <p:extLst>
      <p:ext uri="{BB962C8B-B14F-4D97-AF65-F5344CB8AC3E}">
        <p14:creationId xmlns:p14="http://schemas.microsoft.com/office/powerpoint/2010/main" val="2620960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PlaceHolder 1"/>
          <p:cNvSpPr>
            <a:spLocks noGrp="1" noRot="1" noChangeAspect="1"/>
          </p:cNvSpPr>
          <p:nvPr>
            <p:ph type="sldImg"/>
          </p:nvPr>
        </p:nvSpPr>
        <p:spPr>
          <a:xfrm>
            <a:off x="685800" y="1143000"/>
            <a:ext cx="5486400" cy="3086100"/>
          </a:xfrm>
          <a:prstGeom prst="rect">
            <a:avLst/>
          </a:prstGeom>
        </p:spPr>
      </p:sp>
      <p:sp>
        <p:nvSpPr>
          <p:cNvPr id="327" name="PlaceHolder 2"/>
          <p:cNvSpPr>
            <a:spLocks noGrp="1"/>
          </p:cNvSpPr>
          <p:nvPr>
            <p:ph type="body"/>
          </p:nvPr>
        </p:nvSpPr>
        <p:spPr>
          <a:xfrm>
            <a:off x="685800" y="4400640"/>
            <a:ext cx="5486040" cy="3600000"/>
          </a:xfrm>
          <a:prstGeom prst="rect">
            <a:avLst/>
          </a:prstGeom>
        </p:spPr>
        <p:txBody>
          <a:bodyPr>
            <a:noAutofit/>
          </a:bodyPr>
          <a:lstStyle/>
          <a:p>
            <a:pPr marL="457200" indent="-298450">
              <a:buFont typeface="Arial" panose="020B0604020202020204" pitchFamily="34" charset="0"/>
              <a:buChar char="•"/>
            </a:pPr>
            <a:r>
              <a:rPr lang="en-US" spc="-1" dirty="0">
                <a:cs typeface="Arial"/>
              </a:rPr>
              <a:t>   Before we start today's session tell me have you heard about cloud computer servers, Android phones, supercomputers or IoT devices</a:t>
            </a:r>
            <a:r>
              <a:rPr lang="en-US" spc="-1" dirty="0"/>
              <a:t>?</a:t>
            </a:r>
            <a:endParaRPr lang="en-US" spc="-1" dirty="0">
              <a:cs typeface="Arial"/>
            </a:endParaRPr>
          </a:p>
          <a:p>
            <a:pPr marL="457200" indent="-298450">
              <a:buFont typeface="Arial" panose="020B0604020202020204" pitchFamily="34" charset="0"/>
              <a:buChar char="•"/>
            </a:pPr>
            <a:endParaRPr lang="en-US" spc="-1" dirty="0">
              <a:cs typeface="Arial"/>
            </a:endParaRPr>
          </a:p>
          <a:p>
            <a:pPr marL="457200" indent="-298450">
              <a:buFont typeface="Arial" panose="020B0604020202020204" pitchFamily="34" charset="0"/>
              <a:buChar char="•"/>
            </a:pPr>
            <a:r>
              <a:rPr lang="en-US" spc="-1" dirty="0">
                <a:cs typeface="Arial"/>
              </a:rPr>
              <a:t>   do they have anything in common?</a:t>
            </a:r>
          </a:p>
          <a:p>
            <a:pPr marL="457200" indent="-298450">
              <a:buFont typeface="Arial" panose="020B0604020202020204" pitchFamily="34" charset="0"/>
              <a:buChar char="•"/>
            </a:pPr>
            <a:endParaRPr lang="en-US" spc="-1" dirty="0">
              <a:cs typeface="Arial"/>
            </a:endParaRPr>
          </a:p>
          <a:p>
            <a:pPr marL="457200" indent="-298450">
              <a:buFont typeface="Arial" panose="020B0604020202020204" pitchFamily="34" charset="0"/>
              <a:buChar char="•"/>
            </a:pPr>
            <a:r>
              <a:rPr lang="en-US" spc="-1" dirty="0">
                <a:cs typeface="Arial"/>
              </a:rPr>
              <a:t>   you are guessing it right.</a:t>
            </a:r>
          </a:p>
          <a:p>
            <a:pPr marL="457200" indent="-298450">
              <a:buFont typeface="Arial" panose="020B0604020202020204" pitchFamily="34" charset="0"/>
              <a:buChar char="•"/>
            </a:pPr>
            <a:r>
              <a:rPr lang="en-US" spc="-1" dirty="0">
                <a:cs typeface="Arial"/>
              </a:rPr>
              <a:t>   the common element is the operating system which is Linux based operating system.</a:t>
            </a:r>
            <a:endParaRPr lang="en-US" dirty="0"/>
          </a:p>
          <a:p>
            <a:pPr marL="457200" indent="-298450">
              <a:buFont typeface="Arial" panose="020B0604020202020204" pitchFamily="34" charset="0"/>
              <a:buChar char="•"/>
            </a:pPr>
            <a:r>
              <a:rPr lang="en-US" spc="-1" dirty="0">
                <a:cs typeface="Arial"/>
              </a:rPr>
              <a:t> </a:t>
            </a:r>
          </a:p>
          <a:p>
            <a:pPr marL="457200" indent="-298450">
              <a:buFont typeface="Arial" panose="020B0604020202020204" pitchFamily="34" charset="0"/>
              <a:buChar char="•"/>
            </a:pPr>
            <a:r>
              <a:rPr lang="en-US" spc="-1" dirty="0">
                <a:cs typeface="Arial"/>
              </a:rPr>
              <a:t>   Do you know Linux is the dominant choice for server environments. It is being used in 70 to 80 percentage of servers.</a:t>
            </a:r>
          </a:p>
          <a:p>
            <a:pPr marL="457200" indent="-298450">
              <a:buFont typeface="Arial" panose="020B0604020202020204" pitchFamily="34" charset="0"/>
              <a:buChar char="•"/>
            </a:pPr>
            <a:r>
              <a:rPr lang="en-US" spc="-1" dirty="0">
                <a:cs typeface="Arial"/>
              </a:rPr>
              <a:t>   If you're thinking about supercomputing then over 90 percentage of supercomputers and high processing computing systems use Linux based operating system.</a:t>
            </a:r>
          </a:p>
          <a:p>
            <a:pPr marL="457200" indent="-298450">
              <a:buFont typeface="Arial" panose="020B0604020202020204" pitchFamily="34" charset="0"/>
              <a:buChar char="•"/>
            </a:pPr>
            <a:r>
              <a:rPr lang="en-US" spc="-1" dirty="0">
                <a:cs typeface="Arial"/>
              </a:rPr>
              <a:t>   when it comes to Android phones over 70 percentage of mobile phones use Linux based kernels and among IoT devices the usage is around 50 to 60 percentage. </a:t>
            </a:r>
            <a:endParaRPr lang="en-US" dirty="0">
              <a:cs typeface="Arial"/>
            </a:endParaRPr>
          </a:p>
          <a:p>
            <a:pPr marL="457200" indent="-298450">
              <a:buFont typeface="Arial" panose="020B0604020202020204" pitchFamily="34" charset="0"/>
              <a:buChar char="•"/>
            </a:pPr>
            <a:r>
              <a:rPr lang="en-US" spc="-1" dirty="0">
                <a:cs typeface="Arial"/>
              </a:rPr>
              <a:t>   </a:t>
            </a:r>
            <a:endParaRPr lang="en-US" dirty="0">
              <a:cs typeface="Arial"/>
            </a:endParaRPr>
          </a:p>
          <a:p>
            <a:pPr marL="457200" indent="-298450">
              <a:buFont typeface="Arial" panose="020B0604020202020204" pitchFamily="34" charset="0"/>
              <a:buChar char="•"/>
            </a:pPr>
            <a:r>
              <a:rPr lang="en-US" spc="-1" dirty="0">
                <a:cs typeface="Arial"/>
              </a:rPr>
              <a:t>   Now you can understand that Linux is one of the most important operating systems. so let's understand more about Linux operating systems in in our session.</a:t>
            </a:r>
            <a:endParaRPr lang="en-US" dirty="0">
              <a:cs typeface="Arial"/>
            </a:endParaRPr>
          </a:p>
          <a:p>
            <a:pPr marL="457200" indent="-298450">
              <a:buFont typeface="Arial" panose="020B0604020202020204" pitchFamily="34" charset="0"/>
              <a:buChar char="•"/>
            </a:pPr>
            <a:r>
              <a:rPr lang="en-US" spc="-1" dirty="0">
                <a:cs typeface="Arial"/>
              </a:rPr>
              <a:t>Ref: </a:t>
            </a:r>
            <a:endParaRPr lang="en-US" dirty="0">
              <a:cs typeface="Arial"/>
            </a:endParaRPr>
          </a:p>
          <a:p>
            <a:pPr marL="457200" indent="-298450">
              <a:buFont typeface="Arial" panose="020B0604020202020204" pitchFamily="34" charset="0"/>
              <a:buChar char="•"/>
            </a:pPr>
            <a:r>
              <a:rPr lang="en-US" spc="-1" dirty="0">
                <a:cs typeface="Arial"/>
                <a:hlinkClick r:id="rId3"/>
              </a:rPr>
              <a:t>https://th.bing.com/th/id/R.d71c4b294869641f67f67e971439c30b?rik=H6VhF69ymUSnRQ&amp;riu=http%3a%2f%2fmovietvtechgeeks.com%2fwp-content%2fuploads%2f2015%2f05%2fmost-common-server-problems.jpg&amp;ehk=wnidMUQLTJoWA1kNQ1z23dOqR5CcO%2fC8sby%2fMXLHd1g%3d&amp;risl=&amp;pid=ImgRaw&amp;r=0</a:t>
            </a:r>
            <a:endParaRPr lang="en-US" dirty="0">
              <a:cs typeface="Arial"/>
            </a:endParaRPr>
          </a:p>
          <a:p>
            <a:pPr marL="457200" indent="-298450">
              <a:buFont typeface="Arial" panose="020B0604020202020204" pitchFamily="34" charset="0"/>
              <a:buChar char="•"/>
            </a:pPr>
            <a:endParaRPr lang="en-US" spc="-1" dirty="0">
              <a:cs typeface="Arial"/>
            </a:endParaRPr>
          </a:p>
          <a:p>
            <a:pPr marL="457200" indent="-298450">
              <a:buFont typeface="Arial" panose="020B0604020202020204" pitchFamily="34" charset="0"/>
              <a:buChar char="•"/>
            </a:pPr>
            <a:r>
              <a:rPr lang="en-US" spc="-1" dirty="0">
                <a:cs typeface="Arial"/>
                <a:hlinkClick r:id="rId4"/>
              </a:rPr>
              <a:t>https://supplyleader.com/preview_files/179952.jpg</a:t>
            </a:r>
            <a:endParaRPr lang="en-US" dirty="0">
              <a:cs typeface="Arial"/>
            </a:endParaRPr>
          </a:p>
          <a:p>
            <a:pPr marL="457200" indent="-298450">
              <a:buFont typeface="Arial" panose="020B0604020202020204" pitchFamily="34" charset="0"/>
              <a:buChar char="•"/>
            </a:pPr>
            <a:endParaRPr lang="en-US" spc="-1" dirty="0">
              <a:cs typeface="Arial"/>
            </a:endParaRPr>
          </a:p>
          <a:p>
            <a:pPr marL="457200" indent="-298450">
              <a:buFont typeface="Arial" panose="020B0604020202020204" pitchFamily="34" charset="0"/>
              <a:buChar char="•"/>
            </a:pPr>
            <a:r>
              <a:rPr lang="en-US" spc="-1" dirty="0">
                <a:cs typeface="Arial"/>
                <a:hlinkClick r:id="rId5"/>
              </a:rPr>
              <a:t>https://th.bing.com/th/id/OIP.z2Vy0EYbH_rv1WhxNXJqQAHaEj?w=269&amp;h=180&amp;c=7&amp;r=0&amp;o=5&amp;dpr=1.3&amp;pid=1.7</a:t>
            </a:r>
            <a:endParaRPr lang="en-US" dirty="0">
              <a:cs typeface="Arial"/>
            </a:endParaRPr>
          </a:p>
          <a:p>
            <a:pPr marL="457200" indent="-298450">
              <a:buFont typeface="Arial" panose="020B0604020202020204" pitchFamily="34" charset="0"/>
              <a:buChar char="•"/>
            </a:pPr>
            <a:endParaRPr lang="en-US" spc="-1" dirty="0">
              <a:cs typeface="Arial"/>
            </a:endParaRPr>
          </a:p>
          <a:p>
            <a:pPr marL="457200" indent="-298450">
              <a:buFont typeface="Arial" panose="020B0604020202020204" pitchFamily="34" charset="0"/>
              <a:buChar char="•"/>
            </a:pPr>
            <a:r>
              <a:rPr lang="en-US" spc="-1" dirty="0">
                <a:hlinkClick r:id="rId6"/>
              </a:rPr>
              <a:t>https://th.bing.com/th/id/OIP.dBAf5XOGQ0wdpx54u0PV-gHaHa?w=153&amp;h=180&amp;c=7&amp;r=0&amp;o=5&amp;dpr=1.3&amp;pid=1.7</a:t>
            </a:r>
            <a:endParaRPr lang="en-US" spc="-1" dirty="0">
              <a:cs typeface="Arial"/>
            </a:endParaRPr>
          </a:p>
          <a:p>
            <a:pPr marL="457200" indent="-298450">
              <a:buFont typeface="Arial" panose="020B0604020202020204" pitchFamily="34" charset="0"/>
              <a:buChar char="•"/>
            </a:pPr>
            <a:endParaRPr lang="en-US" spc="-1" dirty="0">
              <a:cs typeface="Arial"/>
            </a:endParaRPr>
          </a:p>
        </p:txBody>
      </p:sp>
      <p:sp>
        <p:nvSpPr>
          <p:cNvPr id="328"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0643ED4C-D696-40DE-A0A1-EEFCC388EE85}" type="slidenum">
              <a:rPr lang="en-IN" sz="1200" b="0" strike="noStrike" spc="-1">
                <a:latin typeface="Times New Roman"/>
              </a:rPr>
              <a:t>4</a:t>
            </a:fld>
            <a:endParaRPr lang="en-US" sz="1200" b="0" strike="noStrike" spc="-1">
              <a:latin typeface="Times New Roman"/>
            </a:endParaRPr>
          </a:p>
        </p:txBody>
      </p:sp>
    </p:spTree>
    <p:extLst>
      <p:ext uri="{BB962C8B-B14F-4D97-AF65-F5344CB8AC3E}">
        <p14:creationId xmlns:p14="http://schemas.microsoft.com/office/powerpoint/2010/main" val="507883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latin typeface="Calibri"/>
                <a:cs typeface="Calibri"/>
              </a:rPr>
              <a:t>SCP stands for secure copy. </a:t>
            </a:r>
            <a:endParaRPr lang="en-US"/>
          </a:p>
          <a:p>
            <a:pPr>
              <a:buNone/>
            </a:pPr>
            <a:r>
              <a:rPr lang="en-US" dirty="0">
                <a:latin typeface="Calibri"/>
                <a:cs typeface="Calibri"/>
              </a:rPr>
              <a:t>this copy works over as a SSH connection. </a:t>
            </a:r>
            <a:endParaRPr lang="en-US"/>
          </a:p>
          <a:p>
            <a:pPr>
              <a:buNone/>
            </a:pPr>
            <a:endParaRPr lang="en-US" dirty="0">
              <a:latin typeface="Calibri"/>
              <a:cs typeface="Calibri"/>
            </a:endParaRPr>
          </a:p>
          <a:p>
            <a:pPr>
              <a:buNone/>
            </a:pPr>
            <a:r>
              <a:rPr lang="en-US">
                <a:latin typeface="Calibri"/>
                <a:cs typeface="Calibri"/>
              </a:rPr>
              <a:t>Assume that you want to share a file from your computer to the target computer. but you don't have encryption algorithm. </a:t>
            </a:r>
          </a:p>
          <a:p>
            <a:pPr>
              <a:buNone/>
            </a:pPr>
            <a:r>
              <a:rPr lang="en-US" dirty="0">
                <a:latin typeface="Calibri"/>
                <a:cs typeface="Calibri"/>
              </a:rPr>
              <a:t>in such a case you can use SSC. all you have to know is target IP address along with valid username and password.</a:t>
            </a:r>
          </a:p>
        </p:txBody>
      </p:sp>
    </p:spTree>
    <p:extLst>
      <p:ext uri="{BB962C8B-B14F-4D97-AF65-F5344CB8AC3E}">
        <p14:creationId xmlns:p14="http://schemas.microsoft.com/office/powerpoint/2010/main" val="15282287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a:t>Shell scripting enables automation. We have seen some of the examples. Now, let's move ahead do practical sessions on this.</a:t>
            </a:r>
            <a:endParaRPr lang="en-US" dirty="0">
              <a:cs typeface="Arial"/>
            </a:endParaRPr>
          </a:p>
        </p:txBody>
      </p:sp>
      <p:sp>
        <p:nvSpPr>
          <p:cNvPr id="4" name="Slide Number Placeholder 3"/>
          <p:cNvSpPr>
            <a:spLocks noGrp="1"/>
          </p:cNvSpPr>
          <p:nvPr>
            <p:ph type="sldNum"/>
          </p:nvPr>
        </p:nvSpPr>
        <p:spPr/>
        <p:txBody>
          <a:bodyPr/>
          <a:lstStyle/>
          <a:p>
            <a:pPr algn="r"/>
            <a:fld id="{B0222074-43B1-43F1-9F64-85A52036F397}" type="slidenum">
              <a:rPr lang="en-US" sz="1400" b="0" strike="noStrike" spc="-1">
                <a:latin typeface="Times New Roman"/>
              </a:rPr>
              <a:t>41</a:t>
            </a:fld>
            <a:endParaRPr lang="en-US" sz="1400" b="0" strike="noStrike" spc="-1">
              <a:latin typeface="Times New Roman"/>
            </a:endParaRPr>
          </a:p>
        </p:txBody>
      </p:sp>
    </p:spTree>
    <p:extLst>
      <p:ext uri="{BB962C8B-B14F-4D97-AF65-F5344CB8AC3E}">
        <p14:creationId xmlns:p14="http://schemas.microsoft.com/office/powerpoint/2010/main" val="9409789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n-US" sz="1100" b="1" spc="-1" dirty="0">
                <a:solidFill>
                  <a:srgbClr val="213163"/>
                </a:solidFill>
              </a:rPr>
              <a:t>Summary</a:t>
            </a:r>
            <a:endParaRPr lang="en-US" sz="1100" dirty="0">
              <a:solidFill>
                <a:srgbClr val="213163"/>
              </a:solidFill>
            </a:endParaRPr>
          </a:p>
          <a:p>
            <a:pPr marL="457200" indent="-298450">
              <a:buFont typeface="Arial" panose="020B0604020202020204" pitchFamily="34" charset="0"/>
              <a:buChar char="•"/>
            </a:pPr>
            <a:endParaRPr lang="en-US" dirty="0">
              <a:latin typeface="Calibri"/>
              <a:cs typeface="Calibri"/>
            </a:endParaRPr>
          </a:p>
          <a:p>
            <a:pPr marL="457200" indent="-298450">
              <a:buFont typeface="Arial" panose="020B0604020202020204" pitchFamily="34" charset="0"/>
              <a:buChar char="•"/>
            </a:pPr>
            <a:r>
              <a:rPr lang="en-US" dirty="0">
                <a:latin typeface="Calibri"/>
                <a:cs typeface="Calibri"/>
              </a:rPr>
              <a:t>We learned about the basic of Linux operating systems</a:t>
            </a:r>
          </a:p>
          <a:p>
            <a:pPr marL="457200" indent="-298450">
              <a:buFont typeface="Arial" panose="020B0604020202020204" pitchFamily="34" charset="0"/>
              <a:buChar char="•"/>
            </a:pPr>
            <a:r>
              <a:rPr lang="en-US" dirty="0">
                <a:latin typeface="Calibri"/>
                <a:cs typeface="Calibri"/>
              </a:rPr>
              <a:t>You are now familiar with basic </a:t>
            </a:r>
            <a:r>
              <a:rPr lang="en-US" dirty="0" err="1">
                <a:latin typeface="Calibri"/>
                <a:cs typeface="Calibri"/>
              </a:rPr>
              <a:t>linux</a:t>
            </a:r>
            <a:r>
              <a:rPr lang="en-US" dirty="0">
                <a:latin typeface="Calibri"/>
                <a:cs typeface="Calibri"/>
              </a:rPr>
              <a:t> commands including the </a:t>
            </a:r>
            <a:r>
              <a:rPr lang="en-US" dirty="0" err="1">
                <a:latin typeface="Calibri"/>
                <a:cs typeface="Calibri"/>
              </a:rPr>
              <a:t>linux</a:t>
            </a:r>
            <a:r>
              <a:rPr lang="en-US" dirty="0">
                <a:latin typeface="Calibri"/>
                <a:cs typeface="Calibri"/>
              </a:rPr>
              <a:t> command line, </a:t>
            </a:r>
            <a:r>
              <a:rPr lang="en-US" dirty="0" err="1">
                <a:latin typeface="Calibri"/>
                <a:cs typeface="Calibri"/>
              </a:rPr>
              <a:t>linux</a:t>
            </a:r>
            <a:r>
              <a:rPr lang="en-US" dirty="0">
                <a:latin typeface="Calibri"/>
                <a:cs typeface="Calibri"/>
              </a:rPr>
              <a:t> servers, file systems, and much more.</a:t>
            </a:r>
          </a:p>
          <a:p>
            <a:pPr marL="457200" indent="-298450">
              <a:buFont typeface="Arial" panose="020B0604020202020204" pitchFamily="34" charset="0"/>
              <a:buChar char="•"/>
            </a:pPr>
            <a:r>
              <a:rPr lang="en-US" dirty="0">
                <a:latin typeface="Calibri"/>
                <a:cs typeface="Calibri"/>
              </a:rPr>
              <a:t>The students now know about Linux Terminal, and shell scripting.</a:t>
            </a:r>
          </a:p>
        </p:txBody>
      </p:sp>
      <p:sp>
        <p:nvSpPr>
          <p:cNvPr id="4" name="Slide Number Placeholder 3"/>
          <p:cNvSpPr>
            <a:spLocks noGrp="1"/>
          </p:cNvSpPr>
          <p:nvPr>
            <p:ph type="sldNum"/>
          </p:nvPr>
        </p:nvSpPr>
        <p:spPr/>
        <p:txBody>
          <a:bodyPr/>
          <a:lstStyle/>
          <a:p>
            <a:pPr algn="r"/>
            <a:fld id="{B0222074-43B1-43F1-9F64-85A52036F397}" type="slidenum">
              <a:rPr lang="en-US" sz="1400" b="0" strike="noStrike" spc="-1">
                <a:latin typeface="Times New Roman"/>
              </a:rPr>
              <a:t>42</a:t>
            </a:fld>
            <a:endParaRPr lang="en-US" sz="1400" b="0" strike="noStrike" spc="-1">
              <a:latin typeface="Times New Roman"/>
            </a:endParaRPr>
          </a:p>
        </p:txBody>
      </p:sp>
    </p:spTree>
    <p:extLst>
      <p:ext uri="{BB962C8B-B14F-4D97-AF65-F5344CB8AC3E}">
        <p14:creationId xmlns:p14="http://schemas.microsoft.com/office/powerpoint/2010/main" val="24309200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spcBef>
                <a:spcPts val="600"/>
              </a:spcBef>
              <a:buNone/>
            </a:pPr>
            <a:r>
              <a:rPr lang="en-IN" dirty="0">
                <a:cs typeface="Arial"/>
              </a:rPr>
              <a:t>1. Who founded Linux Kernel?</a:t>
            </a:r>
          </a:p>
          <a:p>
            <a:pPr>
              <a:spcBef>
                <a:spcPts val="600"/>
              </a:spcBef>
            </a:pPr>
            <a:endParaRPr lang="en-IN" dirty="0">
              <a:cs typeface="Arial"/>
            </a:endParaRPr>
          </a:p>
          <a:p>
            <a:pPr marL="342900" indent="-342900">
              <a:buAutoNum type="alphaUcPeriod"/>
            </a:pPr>
            <a:r>
              <a:rPr lang="en-IN" dirty="0">
                <a:cs typeface="Arial"/>
              </a:rPr>
              <a:t>Ken Thompson and Dennis Ritchie</a:t>
            </a:r>
            <a:endParaRPr lang="en-US" dirty="0">
              <a:cs typeface="Arial"/>
            </a:endParaRPr>
          </a:p>
          <a:p>
            <a:pPr marL="342900" indent="-342900">
              <a:buAutoNum type="alphaUcPeriod"/>
            </a:pPr>
            <a:r>
              <a:rPr lang="en-IN" dirty="0">
                <a:cs typeface="Arial"/>
              </a:rPr>
              <a:t>Linus Torvalds</a:t>
            </a:r>
            <a:endParaRPr lang="en-US" dirty="0">
              <a:cs typeface="Arial"/>
            </a:endParaRPr>
          </a:p>
          <a:p>
            <a:pPr marL="342900" indent="-342900">
              <a:buAutoNum type="alphaUcPeriod"/>
            </a:pPr>
            <a:r>
              <a:rPr lang="en-IN" dirty="0">
                <a:cs typeface="Arial"/>
              </a:rPr>
              <a:t>Linus Torvalds and Ken Thompson</a:t>
            </a:r>
            <a:endParaRPr lang="en-US" dirty="0">
              <a:cs typeface="Arial"/>
            </a:endParaRPr>
          </a:p>
          <a:p>
            <a:pPr marL="342900" indent="-342900">
              <a:buAutoNum type="alphaUcPeriod"/>
            </a:pPr>
            <a:r>
              <a:rPr lang="en-IN" dirty="0">
                <a:cs typeface="Arial"/>
              </a:rPr>
              <a:t>Richard Stallman</a:t>
            </a:r>
          </a:p>
          <a:p>
            <a:pPr marL="342900" indent="-342900">
              <a:buAutoNum type="alphaUcPeriod"/>
            </a:pPr>
            <a:endParaRPr lang="en-IN" dirty="0">
              <a:cs typeface="Arial"/>
            </a:endParaRPr>
          </a:p>
          <a:p>
            <a:pPr marL="0" indent="0">
              <a:buNone/>
            </a:pPr>
            <a:r>
              <a:rPr lang="en-IN" dirty="0">
                <a:cs typeface="Arial"/>
              </a:rPr>
              <a:t>Correct answer is B Linus Torvalds</a:t>
            </a:r>
          </a:p>
          <a:p>
            <a:endParaRPr lang="en-IN" dirty="0">
              <a:latin typeface="Arial"/>
              <a:cs typeface="Arial"/>
            </a:endParaRPr>
          </a:p>
          <a:p>
            <a:pPr>
              <a:spcBef>
                <a:spcPts val="600"/>
              </a:spcBef>
            </a:pPr>
            <a:endParaRPr lang="en-IN" dirty="0">
              <a:latin typeface="Arial"/>
              <a:cs typeface="Arial"/>
            </a:endParaRPr>
          </a:p>
          <a:p>
            <a:endParaRPr lang="en-US" dirty="0">
              <a:latin typeface="Calibri"/>
              <a:cs typeface="Calibri"/>
            </a:endParaRPr>
          </a:p>
        </p:txBody>
      </p:sp>
      <p:sp>
        <p:nvSpPr>
          <p:cNvPr id="4" name="Slide Number Placeholder 3"/>
          <p:cNvSpPr>
            <a:spLocks noGrp="1"/>
          </p:cNvSpPr>
          <p:nvPr>
            <p:ph type="sldNum"/>
          </p:nvPr>
        </p:nvSpPr>
        <p:spPr/>
        <p:txBody>
          <a:bodyPr/>
          <a:lstStyle/>
          <a:p>
            <a:pPr algn="r"/>
            <a:fld id="{B0222074-43B1-43F1-9F64-85A52036F397}" type="slidenum">
              <a:rPr lang="en-US" sz="1400" b="0" strike="noStrike" spc="-1">
                <a:latin typeface="Times New Roman"/>
              </a:rPr>
              <a:t>43</a:t>
            </a:fld>
            <a:endParaRPr lang="en-US" sz="1400" b="0" strike="noStrike" spc="-1">
              <a:latin typeface="Times New Roman"/>
            </a:endParaRPr>
          </a:p>
        </p:txBody>
      </p:sp>
    </p:spTree>
    <p:extLst>
      <p:ext uri="{BB962C8B-B14F-4D97-AF65-F5344CB8AC3E}">
        <p14:creationId xmlns:p14="http://schemas.microsoft.com/office/powerpoint/2010/main" val="26712641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IN" b="1" dirty="0">
                <a:cs typeface="Arial"/>
              </a:rPr>
              <a:t>Which symbol represents the top-level directory?</a:t>
            </a:r>
          </a:p>
          <a:p>
            <a:pPr marL="0" indent="0">
              <a:buNone/>
            </a:pPr>
            <a:endParaRPr lang="en-IN" dirty="0">
              <a:cs typeface="Arial"/>
            </a:endParaRPr>
          </a:p>
          <a:p>
            <a:pPr marL="342900" indent="-342900">
              <a:buAutoNum type="alphaUcPeriod"/>
            </a:pPr>
            <a:r>
              <a:rPr lang="en-IN" dirty="0">
                <a:cs typeface="Arial"/>
              </a:rPr>
              <a:t>~</a:t>
            </a:r>
          </a:p>
          <a:p>
            <a:pPr marL="342900" indent="-342900">
              <a:buAutoNum type="alphaUcPeriod"/>
            </a:pPr>
            <a:r>
              <a:rPr lang="en-IN" dirty="0">
                <a:cs typeface="Arial"/>
              </a:rPr>
              <a:t>@</a:t>
            </a:r>
          </a:p>
          <a:p>
            <a:pPr marL="342900" indent="-342900">
              <a:buAutoNum type="alphaUcPeriod"/>
            </a:pPr>
            <a:r>
              <a:rPr lang="en-IN" dirty="0">
                <a:cs typeface="Arial"/>
              </a:rPr>
              <a:t>#</a:t>
            </a:r>
          </a:p>
          <a:p>
            <a:pPr marL="342900" indent="-342900">
              <a:buAutoNum type="alphaUcPeriod"/>
            </a:pPr>
            <a:r>
              <a:rPr lang="en-IN" dirty="0">
                <a:cs typeface="Arial"/>
              </a:rPr>
              <a:t>/</a:t>
            </a:r>
          </a:p>
          <a:p>
            <a:pPr marL="342900" indent="-342900">
              <a:buAutoNum type="alphaUcPeriod"/>
            </a:pPr>
            <a:endParaRPr lang="en-IN" dirty="0">
              <a:cs typeface="Arial"/>
            </a:endParaRPr>
          </a:p>
          <a:p>
            <a:pPr marL="0" indent="0">
              <a:buNone/>
            </a:pPr>
            <a:r>
              <a:rPr lang="en-IN" dirty="0">
                <a:latin typeface="Arial"/>
                <a:cs typeface="Arial"/>
              </a:rPr>
              <a:t>Correct answer is D. /</a:t>
            </a:r>
          </a:p>
          <a:p>
            <a:pPr>
              <a:spcBef>
                <a:spcPts val="600"/>
              </a:spcBef>
            </a:pPr>
            <a:endParaRPr lang="en-IN" dirty="0">
              <a:latin typeface="Arial"/>
              <a:cs typeface="Arial"/>
            </a:endParaRPr>
          </a:p>
          <a:p>
            <a:endParaRPr lang="en-US" b="1" dirty="0">
              <a:latin typeface="Arial"/>
              <a:cs typeface="Arial"/>
            </a:endParaRPr>
          </a:p>
        </p:txBody>
      </p:sp>
      <p:sp>
        <p:nvSpPr>
          <p:cNvPr id="4" name="Slide Number Placeholder 3"/>
          <p:cNvSpPr>
            <a:spLocks noGrp="1"/>
          </p:cNvSpPr>
          <p:nvPr>
            <p:ph type="sldNum"/>
          </p:nvPr>
        </p:nvSpPr>
        <p:spPr/>
        <p:txBody>
          <a:bodyPr/>
          <a:lstStyle/>
          <a:p>
            <a:pPr algn="r"/>
            <a:fld id="{B0222074-43B1-43F1-9F64-85A52036F397}" type="slidenum">
              <a:rPr lang="en-US" sz="1400" b="0" strike="noStrike" spc="-1">
                <a:latin typeface="Times New Roman"/>
              </a:rPr>
              <a:t>44</a:t>
            </a:fld>
            <a:endParaRPr lang="en-US" sz="1400" b="0" strike="noStrike" spc="-1">
              <a:latin typeface="Times New Roman"/>
            </a:endParaRPr>
          </a:p>
        </p:txBody>
      </p:sp>
    </p:spTree>
    <p:extLst>
      <p:ext uri="{BB962C8B-B14F-4D97-AF65-F5344CB8AC3E}">
        <p14:creationId xmlns:p14="http://schemas.microsoft.com/office/powerpoint/2010/main" val="30442945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IN" b="1" dirty="0">
                <a:cs typeface="Arial"/>
              </a:rPr>
              <a:t>Which symbol represents the user's home directory?</a:t>
            </a:r>
            <a:endParaRPr lang="en-IN" dirty="0">
              <a:cs typeface="Arial"/>
            </a:endParaRPr>
          </a:p>
          <a:p>
            <a:endParaRPr lang="en-IN" b="1" dirty="0">
              <a:cs typeface="Arial"/>
            </a:endParaRPr>
          </a:p>
          <a:p>
            <a:pPr marL="342900" indent="-342900">
              <a:buAutoNum type="alphaUcPeriod"/>
            </a:pPr>
            <a:r>
              <a:rPr lang="en-IN" dirty="0">
                <a:cs typeface="Arial"/>
              </a:rPr>
              <a:t>~</a:t>
            </a:r>
          </a:p>
          <a:p>
            <a:pPr marL="342900" indent="-342900">
              <a:buAutoNum type="alphaUcPeriod"/>
            </a:pPr>
            <a:r>
              <a:rPr lang="en-IN" dirty="0">
                <a:cs typeface="Arial"/>
              </a:rPr>
              <a:t>@</a:t>
            </a:r>
          </a:p>
          <a:p>
            <a:pPr marL="342900" indent="-342900">
              <a:buAutoNum type="alphaUcPeriod"/>
            </a:pPr>
            <a:r>
              <a:rPr lang="en-IN" dirty="0">
                <a:cs typeface="Arial"/>
              </a:rPr>
              <a:t>#</a:t>
            </a:r>
          </a:p>
          <a:p>
            <a:pPr marL="342900" indent="-342900">
              <a:buAutoNum type="alphaUcPeriod"/>
            </a:pPr>
            <a:r>
              <a:rPr lang="en-IN" dirty="0">
                <a:cs typeface="Arial"/>
              </a:rPr>
              <a:t>/</a:t>
            </a:r>
          </a:p>
          <a:p>
            <a:pPr marL="342900" indent="-342900">
              <a:buAutoNum type="alphaUcPeriod"/>
            </a:pPr>
            <a:endParaRPr lang="en-IN" dirty="0">
              <a:cs typeface="Arial"/>
            </a:endParaRPr>
          </a:p>
          <a:p>
            <a:pPr marL="0" indent="0">
              <a:buFont typeface="Arial" panose="020B0604020202020204" pitchFamily="34" charset="0"/>
              <a:buNone/>
            </a:pPr>
            <a:r>
              <a:rPr lang="en-IN" dirty="0">
                <a:latin typeface="Arial"/>
                <a:cs typeface="Arial"/>
              </a:rPr>
              <a:t>Correct answer is A. ~</a:t>
            </a:r>
          </a:p>
          <a:p>
            <a:pPr>
              <a:spcBef>
                <a:spcPts val="600"/>
              </a:spcBef>
            </a:pPr>
            <a:endParaRPr lang="en-IN" dirty="0">
              <a:latin typeface="Arial"/>
              <a:cs typeface="Arial"/>
            </a:endParaRPr>
          </a:p>
          <a:p>
            <a:endParaRPr lang="en-US" b="1" dirty="0">
              <a:latin typeface="Arial"/>
              <a:cs typeface="Arial"/>
            </a:endParaRPr>
          </a:p>
        </p:txBody>
      </p:sp>
      <p:sp>
        <p:nvSpPr>
          <p:cNvPr id="4" name="Slide Number Placeholder 3"/>
          <p:cNvSpPr>
            <a:spLocks noGrp="1"/>
          </p:cNvSpPr>
          <p:nvPr>
            <p:ph type="sldNum"/>
          </p:nvPr>
        </p:nvSpPr>
        <p:spPr/>
        <p:txBody>
          <a:bodyPr/>
          <a:lstStyle/>
          <a:p>
            <a:pPr algn="r"/>
            <a:fld id="{B0222074-43B1-43F1-9F64-85A52036F397}" type="slidenum">
              <a:rPr lang="en-US" sz="1400" b="0" strike="noStrike" spc="-1">
                <a:latin typeface="Times New Roman"/>
              </a:rPr>
              <a:t>45</a:t>
            </a:fld>
            <a:endParaRPr lang="en-US" sz="1400" b="0" strike="noStrike" spc="-1">
              <a:latin typeface="Times New Roman"/>
            </a:endParaRPr>
          </a:p>
        </p:txBody>
      </p:sp>
    </p:spTree>
    <p:extLst>
      <p:ext uri="{BB962C8B-B14F-4D97-AF65-F5344CB8AC3E}">
        <p14:creationId xmlns:p14="http://schemas.microsoft.com/office/powerpoint/2010/main" val="685181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PlaceHolder 1"/>
          <p:cNvSpPr>
            <a:spLocks noGrp="1" noRot="1" noChangeAspect="1"/>
          </p:cNvSpPr>
          <p:nvPr>
            <p:ph type="sldImg"/>
          </p:nvPr>
        </p:nvSpPr>
        <p:spPr>
          <a:xfrm>
            <a:off x="685800" y="1143000"/>
            <a:ext cx="5486400" cy="3086100"/>
          </a:xfrm>
          <a:prstGeom prst="rect">
            <a:avLst/>
          </a:prstGeom>
        </p:spPr>
      </p:sp>
      <p:sp>
        <p:nvSpPr>
          <p:cNvPr id="330" name="PlaceHolder 2"/>
          <p:cNvSpPr>
            <a:spLocks noGrp="1"/>
          </p:cNvSpPr>
          <p:nvPr>
            <p:ph type="body"/>
          </p:nvPr>
        </p:nvSpPr>
        <p:spPr>
          <a:xfrm>
            <a:off x="685800" y="4400640"/>
            <a:ext cx="5486040" cy="3600000"/>
          </a:xfrm>
          <a:prstGeom prst="rect">
            <a:avLst/>
          </a:prstGeom>
        </p:spPr>
        <p:txBody>
          <a:bodyPr>
            <a:noAutofit/>
          </a:bodyPr>
          <a:lstStyle/>
          <a:p>
            <a:pPr marL="0" indent="0" algn="just">
              <a:buNone/>
            </a:pPr>
            <a:r>
              <a:rPr lang="en-US" sz="2000" b="0" strike="noStrike" spc="-1" dirty="0">
                <a:solidFill>
                  <a:srgbClr val="000000"/>
                </a:solidFill>
                <a:latin typeface="Arial"/>
                <a:cs typeface="Arial"/>
              </a:rPr>
              <a:t>The operating system acts as an interface between the computer hardware components and the user. </a:t>
            </a:r>
            <a:r>
              <a:rPr lang="en-US" sz="2000" spc="-1" dirty="0">
                <a:solidFill>
                  <a:srgbClr val="000000"/>
                </a:solidFill>
                <a:latin typeface="Arial"/>
                <a:cs typeface="Arial"/>
              </a:rPr>
              <a:t>It performs all the basic tasks such as file management, process management, and memory management, handling input and output devices.</a:t>
            </a:r>
            <a:r>
              <a:rPr lang="en-US" sz="2000" b="0" strike="noStrike" spc="-1" dirty="0">
                <a:solidFill>
                  <a:srgbClr val="000000"/>
                </a:solidFill>
                <a:latin typeface="Arial"/>
                <a:cs typeface="Arial"/>
              </a:rPr>
              <a:t> </a:t>
            </a:r>
            <a:r>
              <a:rPr lang="en-US" sz="2000" spc="-1" dirty="0">
                <a:solidFill>
                  <a:srgbClr val="000000"/>
                </a:solidFill>
                <a:latin typeface="Arial"/>
                <a:cs typeface="Arial"/>
              </a:rPr>
              <a:t>The operating system helps us to communicate with the computer without us having the knowledge of the computer’s language. In short, a computer without an operating system is useless. </a:t>
            </a:r>
            <a:endParaRPr lang="en-US" sz="2000" spc="-1" dirty="0">
              <a:solidFill>
                <a:srgbClr val="000000"/>
              </a:solidFill>
              <a:latin typeface="Arial"/>
            </a:endParaRPr>
          </a:p>
          <a:p>
            <a:pPr>
              <a:lnSpc>
                <a:spcPct val="100000"/>
              </a:lnSpc>
              <a:tabLst>
                <a:tab pos="0" algn="l"/>
              </a:tabLst>
            </a:pPr>
            <a:endParaRPr lang="en-US" sz="2000" b="0" strike="noStrike" spc="-1" dirty="0">
              <a:latin typeface="Arial"/>
            </a:endParaRPr>
          </a:p>
        </p:txBody>
      </p:sp>
      <p:sp>
        <p:nvSpPr>
          <p:cNvPr id="33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4AD5152B-63EC-4DDA-B97F-5317BB70DC7C}" type="slidenum">
              <a:rPr lang="en-IN" sz="1200" b="0" strike="noStrike" spc="-1">
                <a:latin typeface="Times New Roman"/>
              </a:rPr>
              <a:t>5</a:t>
            </a:fld>
            <a:endParaRPr lang="en-US" sz="1200" b="0" strike="noStrike" spc="-1">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PlaceHolder 1"/>
          <p:cNvSpPr>
            <a:spLocks noGrp="1" noRot="1" noChangeAspect="1"/>
          </p:cNvSpPr>
          <p:nvPr>
            <p:ph type="sldImg"/>
          </p:nvPr>
        </p:nvSpPr>
        <p:spPr>
          <a:xfrm>
            <a:off x="685800" y="1143000"/>
            <a:ext cx="5486400" cy="3086100"/>
          </a:xfrm>
          <a:prstGeom prst="rect">
            <a:avLst/>
          </a:prstGeom>
        </p:spPr>
      </p:sp>
      <p:sp>
        <p:nvSpPr>
          <p:cNvPr id="330" name="PlaceHolder 2"/>
          <p:cNvSpPr>
            <a:spLocks noGrp="1"/>
          </p:cNvSpPr>
          <p:nvPr>
            <p:ph type="body"/>
          </p:nvPr>
        </p:nvSpPr>
        <p:spPr>
          <a:xfrm>
            <a:off x="685800" y="4400640"/>
            <a:ext cx="5486040" cy="3600000"/>
          </a:xfrm>
          <a:prstGeom prst="rect">
            <a:avLst/>
          </a:prstGeom>
        </p:spPr>
        <p:txBody>
          <a:bodyPr>
            <a:noAutofit/>
          </a:bodyPr>
          <a:lstStyle/>
          <a:p>
            <a:pPr marL="457200" indent="-298450">
              <a:buFont typeface="Arial" panose="020B0604020202020204" pitchFamily="34" charset="0"/>
              <a:buChar char="•"/>
            </a:pPr>
            <a:r>
              <a:rPr lang="en-IN" spc="-1" dirty="0">
                <a:cs typeface="Arial"/>
              </a:rPr>
              <a:t>**************Note to trainer: Use the following example and analogy to explain the usage and responsibilities of Operating Systems................</a:t>
            </a:r>
          </a:p>
          <a:p>
            <a:pPr marL="457200" indent="-298450">
              <a:buFont typeface="Arial" panose="020B0604020202020204" pitchFamily="34" charset="0"/>
              <a:buChar char="•"/>
            </a:pPr>
            <a:endParaRPr lang="en-IN" spc="-1" dirty="0">
              <a:cs typeface="Arial"/>
            </a:endParaRPr>
          </a:p>
          <a:p>
            <a:pPr marL="457200" indent="-298450">
              <a:buFont typeface="Arial" panose="020B0604020202020204" pitchFamily="34" charset="0"/>
              <a:buChar char="•"/>
            </a:pPr>
            <a:r>
              <a:rPr lang="en-IN" spc="-1" dirty="0">
                <a:cs typeface="Arial"/>
              </a:rPr>
              <a:t>Imagine your computer is like a big, busy playground, and the operating system (OS) is like the playground manager. The OS has important jobs to make sure everything runs smoothly.</a:t>
            </a:r>
            <a:endParaRPr lang="en-US" dirty="0">
              <a:cs typeface="Arial"/>
            </a:endParaRPr>
          </a:p>
          <a:p>
            <a:pPr marL="457200" indent="-298450">
              <a:buFont typeface="Arial" panose="020B0604020202020204" pitchFamily="34" charset="0"/>
              <a:buChar char="•"/>
            </a:pPr>
            <a:r>
              <a:rPr lang="en-IN" b="1" spc="-1" dirty="0"/>
              <a:t>Traffic Control:</a:t>
            </a:r>
            <a:r>
              <a:rPr lang="en-IN" spc="-1" dirty="0"/>
              <a:t> The OS makes sure that different programs and apps take turns using the computer's resources, like the swings and slides. This way, no one hogs everything.</a:t>
            </a:r>
            <a:endParaRPr lang="en-IN" dirty="0"/>
          </a:p>
          <a:p>
            <a:pPr marL="457200" indent="-298450">
              <a:buFont typeface="Arial" panose="020B0604020202020204" pitchFamily="34" charset="0"/>
              <a:buChar char="•"/>
            </a:pPr>
            <a:r>
              <a:rPr lang="en-IN" b="1" spc="-1" dirty="0">
                <a:cs typeface="Arial"/>
              </a:rPr>
              <a:t>Organizing Stuff:</a:t>
            </a:r>
            <a:r>
              <a:rPr lang="en-IN" spc="-1" dirty="0">
                <a:cs typeface="Arial"/>
              </a:rPr>
              <a:t> It helps organize files and folders, just like arranging your toys neatly. This way, you can find your games, pictures, and homework easily.</a:t>
            </a:r>
            <a:endParaRPr lang="en-IN" dirty="0">
              <a:cs typeface="Arial"/>
            </a:endParaRPr>
          </a:p>
          <a:p>
            <a:pPr marL="457200" indent="-298450">
              <a:buFont typeface="Arial" panose="020B0604020202020204" pitchFamily="34" charset="0"/>
              <a:buChar char="•"/>
            </a:pPr>
            <a:r>
              <a:rPr lang="en-IN" b="1" spc="-1" dirty="0">
                <a:cs typeface="Arial"/>
              </a:rPr>
              <a:t>Security Guard:</a:t>
            </a:r>
            <a:r>
              <a:rPr lang="en-IN" spc="-1" dirty="0">
                <a:cs typeface="Arial"/>
              </a:rPr>
              <a:t> The OS acts like a guard, protecting the computer from sneaky viruses and bad stuff that might want to cause trouble.</a:t>
            </a:r>
            <a:endParaRPr lang="en-IN" dirty="0">
              <a:cs typeface="Arial"/>
            </a:endParaRPr>
          </a:p>
          <a:p>
            <a:pPr marL="457200" indent="-298450">
              <a:buFont typeface="Arial" panose="020B0604020202020204" pitchFamily="34" charset="0"/>
              <a:buChar char="•"/>
            </a:pPr>
            <a:r>
              <a:rPr lang="en-IN" b="1" spc="-1" dirty="0">
                <a:cs typeface="Arial"/>
              </a:rPr>
              <a:t>Talking Translator:</a:t>
            </a:r>
            <a:r>
              <a:rPr lang="en-IN" spc="-1" dirty="0">
                <a:cs typeface="Arial"/>
              </a:rPr>
              <a:t> It helps different parts of the computer talk to each other, even if they speak different languages. This way, they can work together.</a:t>
            </a:r>
            <a:endParaRPr lang="en-IN" dirty="0">
              <a:cs typeface="Arial"/>
            </a:endParaRPr>
          </a:p>
          <a:p>
            <a:pPr marL="457200" indent="-298450">
              <a:buFont typeface="Arial" panose="020B0604020202020204" pitchFamily="34" charset="0"/>
              <a:buChar char="•"/>
            </a:pPr>
            <a:r>
              <a:rPr lang="en-IN" b="1" spc="-1" dirty="0">
                <a:cs typeface="Arial"/>
              </a:rPr>
              <a:t>Updates and Cleaning:</a:t>
            </a:r>
            <a:r>
              <a:rPr lang="en-IN" spc="-1" dirty="0">
                <a:cs typeface="Arial"/>
              </a:rPr>
              <a:t> The OS cleans up junk files, making sure everything stays clean and fast. It also gets updates to learn new tricks and fix problems.</a:t>
            </a:r>
            <a:endParaRPr lang="en-IN" dirty="0">
              <a:cs typeface="Arial"/>
            </a:endParaRPr>
          </a:p>
          <a:p>
            <a:pPr marL="457200" indent="-298450">
              <a:buFont typeface="Arial" panose="020B0604020202020204" pitchFamily="34" charset="0"/>
              <a:buChar char="•"/>
            </a:pPr>
            <a:r>
              <a:rPr lang="en-IN" b="1" spc="-1" dirty="0">
                <a:cs typeface="Arial"/>
              </a:rPr>
              <a:t>User Helper:</a:t>
            </a:r>
            <a:r>
              <a:rPr lang="en-IN" spc="-1" dirty="0">
                <a:cs typeface="Arial"/>
              </a:rPr>
              <a:t> It helps you, the computer user, by showing things on the screen, taking your commands, and making sure you have a good time on the playground/computer.</a:t>
            </a:r>
            <a:endParaRPr lang="en-IN" dirty="0">
              <a:cs typeface="Arial"/>
            </a:endParaRPr>
          </a:p>
          <a:p>
            <a:pPr marL="457200" indent="-298450">
              <a:buFont typeface="Arial" panose="020B0604020202020204" pitchFamily="34" charset="0"/>
              <a:buChar char="•"/>
            </a:pPr>
            <a:r>
              <a:rPr lang="en-IN" spc="-1" dirty="0">
                <a:cs typeface="Arial"/>
              </a:rPr>
              <a:t>So, the OS is like a helpful playground manager that makes sure everything on the computer works nicely together.</a:t>
            </a:r>
            <a:endParaRPr lang="en-IN" dirty="0">
              <a:cs typeface="Arial"/>
            </a:endParaRPr>
          </a:p>
          <a:p>
            <a:pPr marL="457200" indent="-298450">
              <a:buFont typeface="Arial" panose="020B0604020202020204" pitchFamily="34" charset="0"/>
              <a:buChar char="•"/>
            </a:pPr>
            <a:endParaRPr lang="en-IN" spc="-1" dirty="0">
              <a:cs typeface="Arial"/>
            </a:endParaRPr>
          </a:p>
          <a:p>
            <a:pPr marL="0" indent="0">
              <a:buFont typeface="Arial" panose="020B0604020202020204" pitchFamily="34" charset="0"/>
              <a:buNone/>
            </a:pPr>
            <a:r>
              <a:rPr lang="en-IN" spc="-1" dirty="0">
                <a:cs typeface="Arial"/>
              </a:rPr>
              <a:t>Now, in technical manner, The operating system provides services to programs and the users of the system. The common management tasks that an operating system perform include:</a:t>
            </a:r>
            <a:endParaRPr lang="en-US" spc="-1" dirty="0">
              <a:cs typeface="Arial"/>
            </a:endParaRPr>
          </a:p>
          <a:p>
            <a:pPr marL="342900" indent="-342900">
              <a:buFont typeface="Arial" panose="020B0604020202020204" pitchFamily="34" charset="0"/>
              <a:buChar char="•"/>
            </a:pPr>
            <a:r>
              <a:rPr lang="en-IN" b="1" spc="-1" dirty="0">
                <a:cs typeface="Arial"/>
              </a:rPr>
              <a:t>Process management i</a:t>
            </a:r>
            <a:r>
              <a:rPr lang="en-IN" spc="-1" dirty="0">
                <a:cs typeface="Arial"/>
              </a:rPr>
              <a:t>nvolves putting the tasks in order and pairing them into manageable size, before they go to the CPU.</a:t>
            </a:r>
            <a:endParaRPr lang="en-US" spc="-1" dirty="0">
              <a:cs typeface="Arial"/>
            </a:endParaRPr>
          </a:p>
          <a:p>
            <a:pPr marL="342900" indent="-342900">
              <a:buFont typeface="Arial" panose="020B0604020202020204" pitchFamily="34" charset="0"/>
              <a:buChar char="•"/>
            </a:pPr>
            <a:r>
              <a:rPr lang="en-IN" b="1" spc="-1" dirty="0">
                <a:cs typeface="Arial"/>
              </a:rPr>
              <a:t>Memory management </a:t>
            </a:r>
            <a:r>
              <a:rPr lang="en-IN" spc="-1" dirty="0">
                <a:cs typeface="Arial"/>
              </a:rPr>
              <a:t>consists of coordinating data to and from the Random Access Memory and determines the necessity for virtual memory.</a:t>
            </a:r>
            <a:endParaRPr lang="en-US" spc="-1" dirty="0">
              <a:cs typeface="Arial"/>
            </a:endParaRPr>
          </a:p>
          <a:p>
            <a:pPr marL="342900" indent="-342900">
              <a:buFont typeface="Arial" panose="020B0604020202020204" pitchFamily="34" charset="0"/>
              <a:buChar char="•"/>
            </a:pPr>
            <a:r>
              <a:rPr lang="en-IN" b="1" spc="-1" dirty="0">
                <a:cs typeface="Arial"/>
              </a:rPr>
              <a:t>Device management </a:t>
            </a:r>
            <a:r>
              <a:rPr lang="en-IN" spc="-1" dirty="0">
                <a:cs typeface="Arial"/>
              </a:rPr>
              <a:t> provides an interface between the connected devices.</a:t>
            </a:r>
            <a:endParaRPr lang="en-US" spc="-1" dirty="0">
              <a:cs typeface="Arial"/>
            </a:endParaRPr>
          </a:p>
          <a:p>
            <a:pPr marL="342900" indent="-342900">
              <a:buFont typeface="Arial" panose="020B0604020202020204" pitchFamily="34" charset="0"/>
              <a:buChar char="•"/>
            </a:pPr>
            <a:r>
              <a:rPr lang="en-IN" b="1" spc="-1" dirty="0">
                <a:cs typeface="Arial"/>
              </a:rPr>
              <a:t>File management</a:t>
            </a:r>
            <a:r>
              <a:rPr lang="en-IN" spc="-1" dirty="0">
                <a:cs typeface="Arial"/>
              </a:rPr>
              <a:t>: manages all the file-related activities such as organization storage, retrieval, naming, sharing, and protection of files.</a:t>
            </a:r>
            <a:endParaRPr lang="en-US" spc="-1" dirty="0">
              <a:cs typeface="Arial"/>
            </a:endParaRPr>
          </a:p>
          <a:p>
            <a:pPr marL="342900" indent="-342900">
              <a:buFont typeface="Arial" panose="020B0604020202020204" pitchFamily="34" charset="0"/>
              <a:buChar char="•"/>
            </a:pPr>
            <a:r>
              <a:rPr lang="en-IN" b="1" spc="-1" dirty="0">
                <a:cs typeface="Arial"/>
              </a:rPr>
              <a:t>In Storage management</a:t>
            </a:r>
            <a:r>
              <a:rPr lang="en-IN" spc="-1" dirty="0">
                <a:cs typeface="Arial"/>
              </a:rPr>
              <a:t>:  It directs permanent data storage.</a:t>
            </a:r>
            <a:endParaRPr lang="en-US" spc="-1" dirty="0">
              <a:cs typeface="Arial"/>
            </a:endParaRPr>
          </a:p>
          <a:p>
            <a:pPr marL="342900" indent="-342900">
              <a:buFont typeface="Arial" panose="020B0604020202020204" pitchFamily="34" charset="0"/>
              <a:buChar char="•"/>
            </a:pPr>
            <a:r>
              <a:rPr lang="en-IN" b="1" spc="-1" dirty="0">
                <a:cs typeface="Arial"/>
              </a:rPr>
              <a:t>User Interface management</a:t>
            </a:r>
            <a:r>
              <a:rPr lang="en-IN" spc="-1" dirty="0">
                <a:cs typeface="Arial"/>
              </a:rPr>
              <a:t>: allows you to communicate with your computer. It also sees to the coordination and assignment of compilers, interpreters, and another software resource of the various users of the computer systems.</a:t>
            </a:r>
            <a:endParaRPr lang="en-US" spc="-1" dirty="0">
              <a:cs typeface="Arial"/>
            </a:endParaRPr>
          </a:p>
          <a:p>
            <a:pPr marL="342900" indent="-342900">
              <a:buFont typeface="Arial" panose="020B0604020202020204" pitchFamily="34" charset="0"/>
              <a:buChar char="•"/>
            </a:pPr>
            <a:r>
              <a:rPr lang="en-IN" b="1" spc="-1" dirty="0">
                <a:cs typeface="Arial"/>
              </a:rPr>
              <a:t>Security management </a:t>
            </a:r>
            <a:r>
              <a:rPr lang="en-IN" spc="-1" dirty="0">
                <a:cs typeface="Arial"/>
              </a:rPr>
              <a:t>protects the data and information of a computer system against malware threat and authorized access.</a:t>
            </a:r>
            <a:endParaRPr lang="en-US" spc="-1" dirty="0">
              <a:cs typeface="Arial"/>
            </a:endParaRPr>
          </a:p>
          <a:p>
            <a:pPr marL="342900" indent="-342900">
              <a:buFont typeface="Arial" panose="020B0604020202020204" pitchFamily="34" charset="0"/>
              <a:buChar char="•"/>
            </a:pPr>
            <a:r>
              <a:rPr lang="en-IN" b="1" spc="-1" dirty="0">
                <a:cs typeface="Arial"/>
              </a:rPr>
              <a:t>Job accounting</a:t>
            </a:r>
            <a:r>
              <a:rPr lang="en-IN" spc="-1" dirty="0">
                <a:cs typeface="Arial"/>
              </a:rPr>
              <a:t> keeps track of time and resource used by various job and users.</a:t>
            </a:r>
            <a:endParaRPr lang="en-US" dirty="0">
              <a:cs typeface="Arial"/>
            </a:endParaRPr>
          </a:p>
          <a:p>
            <a:pPr marL="457200" indent="-298450">
              <a:buFont typeface="Arial" panose="020B0604020202020204" pitchFamily="34" charset="0"/>
              <a:buChar char="•"/>
            </a:pPr>
            <a:endParaRPr lang="en-US" sz="2000" b="0" strike="noStrike" spc="-1" dirty="0">
              <a:latin typeface="Arial"/>
              <a:cs typeface="Arial"/>
            </a:endParaRPr>
          </a:p>
        </p:txBody>
      </p:sp>
      <p:sp>
        <p:nvSpPr>
          <p:cNvPr id="33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4AD5152B-63EC-4DDA-B97F-5317BB70DC7C}" type="slidenum">
              <a:rPr lang="en-IN" sz="1200" b="0" strike="noStrike" spc="-1">
                <a:latin typeface="Times New Roman"/>
              </a:rPr>
              <a:t>6</a:t>
            </a:fld>
            <a:endParaRPr lang="en-US" sz="1200" b="0" strike="noStrike" spc="-1">
              <a:latin typeface="Times New Roman"/>
            </a:endParaRPr>
          </a:p>
        </p:txBody>
      </p:sp>
    </p:spTree>
    <p:extLst>
      <p:ext uri="{BB962C8B-B14F-4D97-AF65-F5344CB8AC3E}">
        <p14:creationId xmlns:p14="http://schemas.microsoft.com/office/powerpoint/2010/main" val="1740692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PlaceHolder 1"/>
          <p:cNvSpPr>
            <a:spLocks noGrp="1" noRot="1" noChangeAspect="1"/>
          </p:cNvSpPr>
          <p:nvPr>
            <p:ph type="sldImg"/>
          </p:nvPr>
        </p:nvSpPr>
        <p:spPr>
          <a:xfrm>
            <a:off x="685800" y="1143000"/>
            <a:ext cx="5486400" cy="3086100"/>
          </a:xfrm>
          <a:prstGeom prst="rect">
            <a:avLst/>
          </a:prstGeom>
        </p:spPr>
      </p:sp>
      <p:sp>
        <p:nvSpPr>
          <p:cNvPr id="330" name="PlaceHolder 2"/>
          <p:cNvSpPr>
            <a:spLocks noGrp="1"/>
          </p:cNvSpPr>
          <p:nvPr>
            <p:ph type="body"/>
          </p:nvPr>
        </p:nvSpPr>
        <p:spPr>
          <a:xfrm>
            <a:off x="685800" y="4400640"/>
            <a:ext cx="5486040" cy="3600000"/>
          </a:xfrm>
          <a:prstGeom prst="rect">
            <a:avLst/>
          </a:prstGeom>
        </p:spPr>
        <p:txBody>
          <a:bodyPr>
            <a:noAutofit/>
          </a:bodyPr>
          <a:lstStyle/>
          <a:p>
            <a:pPr marL="0" indent="0" algn="l">
              <a:buNone/>
            </a:pPr>
            <a:r>
              <a:rPr lang="en-US" b="0" i="0" dirty="0">
                <a:solidFill>
                  <a:srgbClr val="374151"/>
                </a:solidFill>
                <a:effectLst/>
                <a:latin typeface="Söhne"/>
              </a:rPr>
              <a:t>The main types of operating systems:</a:t>
            </a:r>
          </a:p>
          <a:p>
            <a:pPr marL="0" indent="0" algn="l">
              <a:buNone/>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Desktop Operating Systems:</a:t>
            </a:r>
            <a:endParaRPr lang="en-US" b="0" i="0" dirty="0">
              <a:solidFill>
                <a:srgbClr val="374151"/>
              </a:solidFill>
              <a:effectLst/>
              <a:latin typeface="Söhne"/>
            </a:endParaRPr>
          </a:p>
          <a:p>
            <a:pPr marL="742950" lvl="1" indent="-285750" algn="l">
              <a:buFont typeface="+mj-lt"/>
              <a:buAutoNum type="arabicPeriod"/>
            </a:pPr>
            <a:r>
              <a:rPr lang="en-US" b="1" i="0" dirty="0">
                <a:solidFill>
                  <a:srgbClr val="374151"/>
                </a:solidFill>
                <a:effectLst/>
                <a:latin typeface="Söhne"/>
              </a:rPr>
              <a:t>Windows:</a:t>
            </a:r>
            <a:r>
              <a:rPr lang="en-US" b="0" i="0" dirty="0">
                <a:solidFill>
                  <a:srgbClr val="374151"/>
                </a:solidFill>
                <a:effectLst/>
                <a:latin typeface="Söhne"/>
              </a:rPr>
              <a:t> Microsoft's Windows operating system is widely used on personal computers and offers various versions with different features and capabilities.</a:t>
            </a:r>
          </a:p>
          <a:p>
            <a:pPr marL="742950" lvl="1" indent="-285750" algn="l">
              <a:buFont typeface="+mj-lt"/>
              <a:buAutoNum type="arabicPeriod"/>
            </a:pPr>
            <a:r>
              <a:rPr lang="en-US" b="1" i="0" dirty="0">
                <a:solidFill>
                  <a:srgbClr val="374151"/>
                </a:solidFill>
                <a:effectLst/>
                <a:latin typeface="Söhne"/>
              </a:rPr>
              <a:t>macOS:</a:t>
            </a:r>
            <a:r>
              <a:rPr lang="en-US" b="0" i="0" dirty="0">
                <a:solidFill>
                  <a:srgbClr val="374151"/>
                </a:solidFill>
                <a:effectLst/>
                <a:latin typeface="Söhne"/>
              </a:rPr>
              <a:t> Apple's macOS is used on Macintosh computers and is known for its user-friendly interface and integration with Apple's ecosystem.</a:t>
            </a:r>
          </a:p>
          <a:p>
            <a:pPr marL="742950" lvl="1" indent="-285750" algn="l">
              <a:buFont typeface="+mj-lt"/>
              <a:buAutoNum type="arabicPeriod"/>
            </a:pPr>
            <a:r>
              <a:rPr lang="en-US" b="1" i="0" dirty="0">
                <a:solidFill>
                  <a:srgbClr val="374151"/>
                </a:solidFill>
                <a:effectLst/>
                <a:latin typeface="Söhne"/>
              </a:rPr>
              <a:t>Linux:</a:t>
            </a:r>
            <a:r>
              <a:rPr lang="en-US" b="0" i="0" dirty="0">
                <a:solidFill>
                  <a:srgbClr val="374151"/>
                </a:solidFill>
                <a:effectLst/>
                <a:latin typeface="Söhne"/>
              </a:rPr>
              <a:t> Linux is an open-source operating system kernel that serves as the basis for many different distributions (distros) that cater to different user preferences and needs.</a:t>
            </a:r>
          </a:p>
          <a:p>
            <a:pPr algn="l">
              <a:buFont typeface="+mj-lt"/>
              <a:buAutoNum type="arabicPeriod"/>
            </a:pPr>
            <a:r>
              <a:rPr lang="en-US" b="1" i="0" dirty="0">
                <a:solidFill>
                  <a:srgbClr val="374151"/>
                </a:solidFill>
                <a:effectLst/>
                <a:latin typeface="Söhne"/>
              </a:rPr>
              <a:t>Mobile Operating Systems:</a:t>
            </a:r>
            <a:endParaRPr lang="en-US" b="0" i="0" dirty="0">
              <a:solidFill>
                <a:srgbClr val="374151"/>
              </a:solidFill>
              <a:effectLst/>
              <a:latin typeface="Söhne"/>
            </a:endParaRPr>
          </a:p>
          <a:p>
            <a:pPr marL="742950" lvl="1" indent="-285750" algn="l">
              <a:buFont typeface="+mj-lt"/>
              <a:buAutoNum type="arabicPeriod"/>
            </a:pPr>
            <a:r>
              <a:rPr lang="en-US" b="1" i="0" dirty="0">
                <a:solidFill>
                  <a:srgbClr val="374151"/>
                </a:solidFill>
                <a:effectLst/>
                <a:latin typeface="Söhne"/>
              </a:rPr>
              <a:t>Android:</a:t>
            </a:r>
            <a:r>
              <a:rPr lang="en-US" b="0" i="0" dirty="0">
                <a:solidFill>
                  <a:srgbClr val="374151"/>
                </a:solidFill>
                <a:effectLst/>
                <a:latin typeface="Söhne"/>
              </a:rPr>
              <a:t> Developed by Google, Android is the most popular mobile operating system globally, powering a wide range of smartphones and tablets.</a:t>
            </a:r>
          </a:p>
          <a:p>
            <a:pPr marL="742950" lvl="1" indent="-285750" algn="l">
              <a:buFont typeface="+mj-lt"/>
              <a:buAutoNum type="arabicPeriod"/>
            </a:pPr>
            <a:r>
              <a:rPr lang="en-US" b="1" i="0" dirty="0">
                <a:solidFill>
                  <a:srgbClr val="374151"/>
                </a:solidFill>
                <a:effectLst/>
                <a:latin typeface="Söhne"/>
              </a:rPr>
              <a:t>iOS:</a:t>
            </a:r>
            <a:r>
              <a:rPr lang="en-US" b="0" i="0" dirty="0">
                <a:solidFill>
                  <a:srgbClr val="374151"/>
                </a:solidFill>
                <a:effectLst/>
                <a:latin typeface="Söhne"/>
              </a:rPr>
              <a:t> Apple's iOS is exclusive to iPhones, iPads, and iPod Touch devices, known for its sleek design and tight integration with Apple services.</a:t>
            </a:r>
          </a:p>
          <a:p>
            <a:pPr algn="l">
              <a:buFont typeface="+mj-lt"/>
              <a:buAutoNum type="arabicPeriod"/>
            </a:pPr>
            <a:r>
              <a:rPr lang="en-US" b="1" i="0" dirty="0">
                <a:solidFill>
                  <a:srgbClr val="374151"/>
                </a:solidFill>
                <a:effectLst/>
                <a:latin typeface="Söhne"/>
              </a:rPr>
              <a:t>Server Operating Systems:</a:t>
            </a:r>
            <a:endParaRPr lang="en-US" b="0" i="0" dirty="0">
              <a:solidFill>
                <a:srgbClr val="374151"/>
              </a:solidFill>
              <a:effectLst/>
              <a:latin typeface="Söhne"/>
            </a:endParaRPr>
          </a:p>
          <a:p>
            <a:pPr marL="742950" lvl="1" indent="-285750" algn="l">
              <a:buFont typeface="+mj-lt"/>
              <a:buAutoNum type="arabicPeriod"/>
            </a:pPr>
            <a:r>
              <a:rPr lang="en-US" b="1" i="0" dirty="0">
                <a:solidFill>
                  <a:srgbClr val="374151"/>
                </a:solidFill>
                <a:effectLst/>
                <a:latin typeface="Söhne"/>
              </a:rPr>
              <a:t>Linux:</a:t>
            </a:r>
            <a:r>
              <a:rPr lang="en-US" b="0" i="0" dirty="0">
                <a:solidFill>
                  <a:srgbClr val="374151"/>
                </a:solidFill>
                <a:effectLst/>
                <a:latin typeface="Söhne"/>
              </a:rPr>
              <a:t> Many servers run various Linux distributions due to their stability, security, and customizability. Examples include Ubuntu Server, CentOS, and Red Hat Enterprise Linux.</a:t>
            </a:r>
          </a:p>
          <a:p>
            <a:pPr marL="742950" lvl="1" indent="-285750" algn="l">
              <a:buFont typeface="+mj-lt"/>
              <a:buAutoNum type="arabicPeriod"/>
            </a:pPr>
            <a:r>
              <a:rPr lang="en-US" b="1" i="0" dirty="0">
                <a:solidFill>
                  <a:srgbClr val="374151"/>
                </a:solidFill>
                <a:effectLst/>
                <a:latin typeface="Söhne"/>
              </a:rPr>
              <a:t>Windows Server:</a:t>
            </a:r>
            <a:r>
              <a:rPr lang="en-US" b="0" i="0" dirty="0">
                <a:solidFill>
                  <a:srgbClr val="374151"/>
                </a:solidFill>
                <a:effectLst/>
                <a:latin typeface="Söhne"/>
              </a:rPr>
              <a:t> Microsoft offers server versions of its Windows operating system tailored for enterprise-level tasks and applications.</a:t>
            </a:r>
          </a:p>
          <a:p>
            <a:pPr algn="l">
              <a:buFont typeface="+mj-lt"/>
              <a:buAutoNum type="arabicPeriod"/>
            </a:pPr>
            <a:r>
              <a:rPr lang="en-US" b="1" i="0" dirty="0">
                <a:solidFill>
                  <a:srgbClr val="374151"/>
                </a:solidFill>
                <a:effectLst/>
                <a:latin typeface="Söhne"/>
              </a:rPr>
              <a:t>Embedded Operating Systems:</a:t>
            </a:r>
            <a:endParaRPr lang="en-US" b="0" i="0" dirty="0">
              <a:solidFill>
                <a:srgbClr val="374151"/>
              </a:solidFill>
              <a:effectLst/>
              <a:latin typeface="Söhne"/>
            </a:endParaRPr>
          </a:p>
          <a:p>
            <a:pPr marL="742950" lvl="1" indent="-285750" algn="l">
              <a:buFont typeface="+mj-lt"/>
              <a:buAutoNum type="arabicPeriod"/>
            </a:pPr>
            <a:r>
              <a:rPr lang="en-US" b="1" i="0" dirty="0">
                <a:solidFill>
                  <a:srgbClr val="374151"/>
                </a:solidFill>
                <a:effectLst/>
                <a:latin typeface="Söhne"/>
              </a:rPr>
              <a:t>RTOS (Real-Time Operating Systems):</a:t>
            </a:r>
            <a:r>
              <a:rPr lang="en-US" b="0" i="0" dirty="0">
                <a:solidFill>
                  <a:srgbClr val="374151"/>
                </a:solidFill>
                <a:effectLst/>
                <a:latin typeface="Söhne"/>
              </a:rPr>
              <a:t> These are used in embedded systems where tasks need to be executed within specific time constraints. Examples include </a:t>
            </a:r>
            <a:r>
              <a:rPr lang="en-US" b="0" i="0" dirty="0" err="1">
                <a:solidFill>
                  <a:srgbClr val="374151"/>
                </a:solidFill>
                <a:effectLst/>
                <a:latin typeface="Söhne"/>
              </a:rPr>
              <a:t>FreeRTOS</a:t>
            </a:r>
            <a:r>
              <a:rPr lang="en-US" b="0" i="0" dirty="0">
                <a:solidFill>
                  <a:srgbClr val="374151"/>
                </a:solidFill>
                <a:effectLst/>
                <a:latin typeface="Söhne"/>
              </a:rPr>
              <a:t> and QNX.</a:t>
            </a:r>
          </a:p>
          <a:p>
            <a:pPr marL="742950" lvl="1" indent="-285750" algn="l">
              <a:buFont typeface="+mj-lt"/>
              <a:buAutoNum type="arabicPeriod"/>
            </a:pPr>
            <a:r>
              <a:rPr lang="en-US" b="1" i="0" dirty="0">
                <a:solidFill>
                  <a:srgbClr val="374151"/>
                </a:solidFill>
                <a:effectLst/>
                <a:latin typeface="Söhne"/>
              </a:rPr>
              <a:t>Embedded Linux:</a:t>
            </a:r>
            <a:r>
              <a:rPr lang="en-US" b="0" i="0" dirty="0">
                <a:solidFill>
                  <a:srgbClr val="374151"/>
                </a:solidFill>
                <a:effectLst/>
                <a:latin typeface="Söhne"/>
              </a:rPr>
              <a:t> A trimmed-down version of Linux optimized for embedded devices, offering flexibility and customization options.</a:t>
            </a:r>
          </a:p>
          <a:p>
            <a:pPr algn="l">
              <a:buFont typeface="+mj-lt"/>
              <a:buAutoNum type="arabicPeriod"/>
            </a:pPr>
            <a:r>
              <a:rPr lang="en-US" b="1" i="0" dirty="0">
                <a:solidFill>
                  <a:srgbClr val="374151"/>
                </a:solidFill>
                <a:effectLst/>
                <a:latin typeface="Söhne"/>
              </a:rPr>
              <a:t>Real-Time Operating Systems (RTOS):</a:t>
            </a:r>
            <a:endParaRPr lang="en-US" b="0" i="0" dirty="0">
              <a:solidFill>
                <a:srgbClr val="374151"/>
              </a:solidFill>
              <a:effectLst/>
              <a:latin typeface="Söhne"/>
            </a:endParaRPr>
          </a:p>
          <a:p>
            <a:pPr marL="742950" lvl="1" indent="-285750" algn="l">
              <a:buFont typeface="+mj-lt"/>
              <a:buAutoNum type="arabicPeriod"/>
            </a:pPr>
            <a:r>
              <a:rPr lang="en-US" b="1" i="0" dirty="0">
                <a:solidFill>
                  <a:srgbClr val="374151"/>
                </a:solidFill>
                <a:effectLst/>
                <a:latin typeface="Söhne"/>
              </a:rPr>
              <a:t>RTOS:</a:t>
            </a:r>
            <a:r>
              <a:rPr lang="en-US" b="0" i="0" dirty="0">
                <a:solidFill>
                  <a:srgbClr val="374151"/>
                </a:solidFill>
                <a:effectLst/>
                <a:latin typeface="Söhne"/>
              </a:rPr>
              <a:t> These are designed for systems where real-time processing is crucial, such as in industrial automation, robotics, and aerospace applications. Examples include VxWorks and </a:t>
            </a:r>
            <a:r>
              <a:rPr lang="en-US" b="0" i="0" dirty="0" err="1">
                <a:solidFill>
                  <a:srgbClr val="374151"/>
                </a:solidFill>
                <a:effectLst/>
                <a:latin typeface="Söhne"/>
              </a:rPr>
              <a:t>eCos</a:t>
            </a:r>
            <a:r>
              <a:rPr lang="en-US" b="0" i="0" dirty="0">
                <a:solidFill>
                  <a:srgbClr val="374151"/>
                </a:solidFill>
                <a:effectLst/>
                <a:latin typeface="Söhne"/>
              </a:rPr>
              <a:t>.</a:t>
            </a:r>
          </a:p>
          <a:p>
            <a:pPr algn="l">
              <a:buFont typeface="+mj-lt"/>
              <a:buAutoNum type="arabicPeriod"/>
            </a:pPr>
            <a:r>
              <a:rPr lang="en-US" b="1" i="0" dirty="0">
                <a:solidFill>
                  <a:srgbClr val="374151"/>
                </a:solidFill>
                <a:effectLst/>
                <a:latin typeface="Söhne"/>
              </a:rPr>
              <a:t>Mainframe Operating Systems:</a:t>
            </a:r>
            <a:endParaRPr lang="en-US" b="0" i="0" dirty="0">
              <a:solidFill>
                <a:srgbClr val="374151"/>
              </a:solidFill>
              <a:effectLst/>
              <a:latin typeface="Söhne"/>
            </a:endParaRPr>
          </a:p>
          <a:p>
            <a:pPr marL="742950" lvl="1" indent="-285750" algn="l">
              <a:buFont typeface="+mj-lt"/>
              <a:buAutoNum type="arabicPeriod"/>
            </a:pPr>
            <a:r>
              <a:rPr lang="en-US" b="1" i="0" dirty="0">
                <a:solidFill>
                  <a:srgbClr val="374151"/>
                </a:solidFill>
                <a:effectLst/>
                <a:latin typeface="Söhne"/>
              </a:rPr>
              <a:t>z/OS:</a:t>
            </a:r>
            <a:r>
              <a:rPr lang="en-US" b="0" i="0" dirty="0">
                <a:solidFill>
                  <a:srgbClr val="374151"/>
                </a:solidFill>
                <a:effectLst/>
                <a:latin typeface="Söhne"/>
              </a:rPr>
              <a:t> IBM's z/OS is designed for mainframe computers, emphasizing high performance, reliability, and security.</a:t>
            </a:r>
          </a:p>
          <a:p>
            <a:pPr algn="l">
              <a:buFont typeface="+mj-lt"/>
              <a:buAutoNum type="arabicPeriod"/>
            </a:pPr>
            <a:r>
              <a:rPr lang="en-US" b="1" i="0" dirty="0">
                <a:solidFill>
                  <a:srgbClr val="374151"/>
                </a:solidFill>
                <a:effectLst/>
                <a:latin typeface="Söhne"/>
              </a:rPr>
              <a:t>Special-Purpose Operating Systems:</a:t>
            </a:r>
            <a:endParaRPr lang="en-US" b="0" i="0" dirty="0">
              <a:solidFill>
                <a:srgbClr val="374151"/>
              </a:solidFill>
              <a:effectLst/>
              <a:latin typeface="Söhne"/>
            </a:endParaRPr>
          </a:p>
          <a:p>
            <a:pPr marL="742950" lvl="1" indent="-285750" algn="l">
              <a:buFont typeface="+mj-lt"/>
              <a:buAutoNum type="arabicPeriod"/>
            </a:pPr>
            <a:r>
              <a:rPr lang="en-US" b="1" i="0" dirty="0">
                <a:solidFill>
                  <a:srgbClr val="374151"/>
                </a:solidFill>
                <a:effectLst/>
                <a:latin typeface="Söhne"/>
              </a:rPr>
              <a:t>Chrome OS:</a:t>
            </a:r>
            <a:r>
              <a:rPr lang="en-US" b="0" i="0" dirty="0">
                <a:solidFill>
                  <a:srgbClr val="374151"/>
                </a:solidFill>
                <a:effectLst/>
                <a:latin typeface="Söhne"/>
              </a:rPr>
              <a:t> Developed by Google, Chrome OS is designed for lightweight laptops called Chromebooks, relying heavily on cloud-based applications.</a:t>
            </a:r>
          </a:p>
          <a:p>
            <a:pPr marL="742950" lvl="1" indent="-285750" algn="l">
              <a:buFont typeface="+mj-lt"/>
              <a:buAutoNum type="arabicPeriod"/>
            </a:pPr>
            <a:r>
              <a:rPr lang="en-US" b="1" i="0" dirty="0">
                <a:solidFill>
                  <a:srgbClr val="374151"/>
                </a:solidFill>
                <a:effectLst/>
                <a:latin typeface="Söhne"/>
              </a:rPr>
              <a:t>KIOSK OS:</a:t>
            </a:r>
            <a:r>
              <a:rPr lang="en-US" b="0" i="0" dirty="0">
                <a:solidFill>
                  <a:srgbClr val="374151"/>
                </a:solidFill>
                <a:effectLst/>
                <a:latin typeface="Söhne"/>
              </a:rPr>
              <a:t> Operating systems designed for self-service kiosks, ATMs, and other specialized machines.</a:t>
            </a:r>
          </a:p>
          <a:p>
            <a:pPr marL="742950" lvl="1" indent="-285750" algn="l">
              <a:buFont typeface="+mj-lt"/>
              <a:buAutoNum type="arabicPeriod"/>
            </a:pPr>
            <a:endParaRPr lang="en-US" b="0" i="0" dirty="0">
              <a:solidFill>
                <a:srgbClr val="374151"/>
              </a:solidFill>
              <a:effectLst/>
              <a:latin typeface="Söhne"/>
            </a:endParaRPr>
          </a:p>
          <a:p>
            <a:pPr marL="457200" lvl="1" indent="0" algn="l">
              <a:buFont typeface="+mj-lt"/>
              <a:buNone/>
            </a:pPr>
            <a:r>
              <a:rPr lang="en-US" b="0" i="0" dirty="0">
                <a:solidFill>
                  <a:srgbClr val="374151"/>
                </a:solidFill>
                <a:effectLst/>
                <a:latin typeface="Söhne"/>
              </a:rPr>
              <a:t>In almost all the categories, you can see at least one </a:t>
            </a:r>
            <a:r>
              <a:rPr lang="en-US" b="0" i="0" dirty="0" err="1">
                <a:solidFill>
                  <a:srgbClr val="374151"/>
                </a:solidFill>
                <a:effectLst/>
                <a:latin typeface="Söhne"/>
              </a:rPr>
              <a:t>flavour</a:t>
            </a:r>
            <a:r>
              <a:rPr lang="en-US" b="0" i="0" dirty="0">
                <a:solidFill>
                  <a:srgbClr val="374151"/>
                </a:solidFill>
                <a:effectLst/>
                <a:latin typeface="Söhne"/>
              </a:rPr>
              <a:t> of Linux.</a:t>
            </a:r>
          </a:p>
        </p:txBody>
      </p:sp>
      <p:sp>
        <p:nvSpPr>
          <p:cNvPr id="33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4AD5152B-63EC-4DDA-B97F-5317BB70DC7C}" type="slidenum">
              <a:rPr lang="en-IN" sz="1200" b="0" strike="noStrike" spc="-1">
                <a:latin typeface="Times New Roman"/>
              </a:rPr>
              <a:t>7</a:t>
            </a:fld>
            <a:endParaRPr lang="en-US" sz="1200" b="0" strike="noStrike" spc="-1">
              <a:latin typeface="Times New Roman"/>
            </a:endParaRPr>
          </a:p>
        </p:txBody>
      </p:sp>
    </p:spTree>
    <p:extLst>
      <p:ext uri="{BB962C8B-B14F-4D97-AF65-F5344CB8AC3E}">
        <p14:creationId xmlns:p14="http://schemas.microsoft.com/office/powerpoint/2010/main" val="2491857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PlaceHolder 1"/>
          <p:cNvSpPr>
            <a:spLocks noGrp="1" noRot="1" noChangeAspect="1"/>
          </p:cNvSpPr>
          <p:nvPr>
            <p:ph type="sldImg"/>
          </p:nvPr>
        </p:nvSpPr>
        <p:spPr>
          <a:xfrm>
            <a:off x="685800" y="1143000"/>
            <a:ext cx="5486400" cy="3086100"/>
          </a:xfrm>
          <a:prstGeom prst="rect">
            <a:avLst/>
          </a:prstGeom>
        </p:spPr>
      </p:sp>
      <p:sp>
        <p:nvSpPr>
          <p:cNvPr id="330" name="PlaceHolder 2"/>
          <p:cNvSpPr>
            <a:spLocks noGrp="1"/>
          </p:cNvSpPr>
          <p:nvPr>
            <p:ph type="body"/>
          </p:nvPr>
        </p:nvSpPr>
        <p:spPr>
          <a:xfrm>
            <a:off x="685800" y="4400640"/>
            <a:ext cx="5486040" cy="3600000"/>
          </a:xfrm>
          <a:prstGeom prst="rect">
            <a:avLst/>
          </a:prstGeom>
        </p:spPr>
        <p:txBody>
          <a:bodyPr>
            <a:noAutofit/>
          </a:bodyPr>
          <a:lstStyle/>
          <a:p>
            <a:pPr marL="182880" indent="-182880" algn="just">
              <a:buFont typeface="Arial" panose="020B0604020202020204" pitchFamily="34" charset="0"/>
              <a:buChar char="•"/>
            </a:pPr>
            <a:r>
              <a:rPr lang="en-US" sz="2000" spc="-1" dirty="0">
                <a:solidFill>
                  <a:srgbClr val="000000"/>
                </a:solidFill>
                <a:latin typeface="Arial"/>
                <a:cs typeface="Arial"/>
              </a:rPr>
              <a:t>***********Note to trainer: Let the students understand the story and then go with technical details.**********************</a:t>
            </a:r>
          </a:p>
          <a:p>
            <a:pPr marL="182880" indent="-182880" algn="just">
              <a:buFont typeface="Arial" panose="020B0604020202020204" pitchFamily="34" charset="0"/>
              <a:buChar char="•"/>
            </a:pPr>
            <a:endParaRPr lang="en-US" sz="2000" spc="-1" dirty="0">
              <a:solidFill>
                <a:srgbClr val="000000"/>
              </a:solidFill>
              <a:latin typeface="Arial"/>
              <a:cs typeface="Arial"/>
            </a:endParaRPr>
          </a:p>
          <a:p>
            <a:pPr marL="182880" indent="-182880" algn="just">
              <a:buFont typeface="Arial" panose="020B0604020202020204" pitchFamily="34" charset="0"/>
              <a:buChar char="•"/>
            </a:pPr>
            <a:r>
              <a:rPr lang="en-US" spc="-1" dirty="0"/>
              <a:t>So, this brings us to Linux. But, what is Linux?</a:t>
            </a:r>
          </a:p>
          <a:p>
            <a:pPr marL="182880" indent="-182880" algn="just">
              <a:buFont typeface="Arial" panose="020B0604020202020204" pitchFamily="34" charset="0"/>
              <a:buChar char="•"/>
            </a:pPr>
            <a:endParaRPr lang="en-US" spc="-1" dirty="0"/>
          </a:p>
          <a:p>
            <a:pPr marL="182880" indent="-182880" algn="just">
              <a:buFont typeface="Arial" panose="020B0604020202020204" pitchFamily="34" charset="0"/>
              <a:buChar char="•"/>
            </a:pPr>
            <a:r>
              <a:rPr lang="en-US" spc="-1" dirty="0"/>
              <a:t>Linus </a:t>
            </a:r>
            <a:r>
              <a:rPr lang="en-US" spc="-1" dirty="0" err="1"/>
              <a:t>Trovalds</a:t>
            </a:r>
            <a:r>
              <a:rPr lang="en-US" spc="-1" dirty="0"/>
              <a:t> started this project in 1991 when he was a young student in Finland. He named his project "Linux" by combining his name with the word "Unix," which is also a type of operating system. He didn't do it all alone; he put his project on the internet and asked other programmers to help. They liked his idea and joined in.</a:t>
            </a:r>
            <a:endParaRPr lang="en-US" dirty="0"/>
          </a:p>
          <a:p>
            <a:pPr marL="182880" indent="-182880" algn="just">
              <a:buFont typeface="Arial" panose="020B0604020202020204" pitchFamily="34" charset="0"/>
              <a:buChar char="•"/>
            </a:pPr>
            <a:r>
              <a:rPr lang="en-US" spc="-1" dirty="0"/>
              <a:t>Day by day, programmers from all around the world joined the effort. They wrote pieces of code, like building blocks, that made the operating system better and stronger. They shared their work, discussed ideas, and fixed problems together.</a:t>
            </a:r>
            <a:endParaRPr lang="en-US" dirty="0"/>
          </a:p>
          <a:p>
            <a:pPr marL="182880" indent="-182880" algn="just">
              <a:buFont typeface="Arial" panose="020B0604020202020204" pitchFamily="34" charset="0"/>
              <a:buChar char="•"/>
            </a:pPr>
            <a:r>
              <a:rPr lang="en-US" spc="-1" dirty="0"/>
              <a:t>People loved Linux because it was free to use and could run on many types of computers. It became like a big, friendly community of computer enthusiasts. Over time, Linux grew and improved, becoming really powerful and popular. It's used not only on computers but also in things like smartphones, servers, and even in space exploration!</a:t>
            </a:r>
            <a:endParaRPr lang="en-US" dirty="0"/>
          </a:p>
          <a:p>
            <a:pPr marL="182880" indent="-182880" algn="just">
              <a:buFont typeface="Arial" panose="020B0604020202020204" pitchFamily="34" charset="0"/>
              <a:buChar char="•"/>
            </a:pPr>
            <a:r>
              <a:rPr lang="en-US" spc="-1" dirty="0"/>
              <a:t>And that's the story of Linux – how a young programmer's idea turned into a global collaboration that created a fantastic operating system that many people still use and enjoy today.</a:t>
            </a:r>
            <a:endParaRPr lang="en-US" dirty="0">
              <a:cs typeface="+mn-lt"/>
            </a:endParaRPr>
          </a:p>
          <a:p>
            <a:pPr marL="182880" indent="-182880" algn="just">
              <a:buFont typeface="Arial" panose="020B0604020202020204" pitchFamily="34" charset="0"/>
              <a:buChar char="•"/>
            </a:pPr>
            <a:endParaRPr lang="en-US" sz="2000" spc="-1" dirty="0">
              <a:solidFill>
                <a:srgbClr val="000000"/>
              </a:solidFill>
              <a:latin typeface="Arial"/>
              <a:cs typeface="Arial"/>
            </a:endParaRPr>
          </a:p>
          <a:p>
            <a:pPr marL="182880" indent="-182880" algn="just">
              <a:buFont typeface="Arial" panose="020B0604020202020204" pitchFamily="34" charset="0"/>
              <a:buChar char="•"/>
            </a:pPr>
            <a:r>
              <a:rPr lang="en-US" sz="2000" b="0" strike="noStrike" spc="-1" dirty="0">
                <a:solidFill>
                  <a:srgbClr val="000000"/>
                </a:solidFill>
                <a:latin typeface="Arial"/>
                <a:cs typeface="Arial"/>
              </a:rPr>
              <a:t>The Linux</a:t>
            </a:r>
            <a:r>
              <a:rPr lang="en-US" sz="2000" spc="-1" dirty="0">
                <a:solidFill>
                  <a:srgbClr val="000000"/>
                </a:solidFill>
                <a:latin typeface="Arial"/>
                <a:cs typeface="Arial"/>
              </a:rPr>
              <a:t> OS</a:t>
            </a:r>
            <a:r>
              <a:rPr lang="en-US" sz="2000" b="0" strike="noStrike" spc="-1" dirty="0">
                <a:solidFill>
                  <a:srgbClr val="000000"/>
                </a:solidFill>
                <a:latin typeface="Arial"/>
                <a:cs typeface="Arial"/>
              </a:rPr>
              <a:t> is</a:t>
            </a:r>
            <a:r>
              <a:rPr lang="en-US" sz="2000" spc="-1" dirty="0">
                <a:solidFill>
                  <a:srgbClr val="000000"/>
                </a:solidFill>
                <a:latin typeface="Arial"/>
                <a:cs typeface="Arial"/>
              </a:rPr>
              <a:t> </a:t>
            </a:r>
            <a:r>
              <a:rPr lang="en-US" sz="2000" b="0" strike="noStrike" spc="-1" dirty="0">
                <a:solidFill>
                  <a:srgbClr val="000000"/>
                </a:solidFill>
                <a:latin typeface="Arial"/>
                <a:cs typeface="Arial"/>
              </a:rPr>
              <a:t>free and open-source </a:t>
            </a:r>
            <a:r>
              <a:rPr lang="en-US" sz="2000" spc="-1" dirty="0">
                <a:solidFill>
                  <a:srgbClr val="000000"/>
                </a:solidFill>
                <a:latin typeface="Arial"/>
                <a:cs typeface="Arial"/>
              </a:rPr>
              <a:t>and behaves like a </a:t>
            </a:r>
            <a:r>
              <a:rPr lang="en-US" sz="2000" b="0" strike="noStrike" spc="-1" dirty="0">
                <a:solidFill>
                  <a:srgbClr val="000000"/>
                </a:solidFill>
                <a:latin typeface="Arial"/>
                <a:cs typeface="Arial"/>
              </a:rPr>
              <a:t>Unix-like operating </a:t>
            </a:r>
            <a:r>
              <a:rPr lang="en-US" sz="2000" spc="-1" dirty="0">
                <a:solidFill>
                  <a:srgbClr val="000000"/>
                </a:solidFill>
                <a:latin typeface="Arial"/>
                <a:cs typeface="Arial"/>
              </a:rPr>
              <a:t>system</a:t>
            </a:r>
            <a:r>
              <a:rPr lang="en-US" sz="2000" b="0" strike="noStrike" spc="-1" dirty="0">
                <a:solidFill>
                  <a:srgbClr val="000000"/>
                </a:solidFill>
                <a:latin typeface="Arial"/>
                <a:cs typeface="Arial"/>
              </a:rPr>
              <a:t>.</a:t>
            </a:r>
            <a:r>
              <a:rPr lang="en-US" sz="2000" spc="-1" dirty="0">
                <a:solidFill>
                  <a:srgbClr val="000000"/>
                </a:solidFill>
                <a:latin typeface="Arial"/>
                <a:cs typeface="Arial"/>
              </a:rPr>
              <a:t> </a:t>
            </a:r>
            <a:r>
              <a:rPr lang="en-US" spc="-1" dirty="0">
                <a:cs typeface="Arial"/>
              </a:rPr>
              <a:t>. An operating system is said to be Unix-like if it supports multiple users, has a hierarchical file system, and behaves similar to UNIX Operating System based on the Linux kernel.</a:t>
            </a:r>
            <a:endParaRPr lang="en-US" sz="2000" b="0" strike="noStrike" spc="-1" dirty="0">
              <a:latin typeface="Arial"/>
              <a:cs typeface="Arial"/>
            </a:endParaRPr>
          </a:p>
          <a:p>
            <a:pPr marL="182880" indent="-182880" algn="just">
              <a:buFont typeface="Arial" panose="020B0604020202020204" pitchFamily="34" charset="0"/>
              <a:buChar char="•"/>
            </a:pPr>
            <a:endParaRPr lang="en-US" sz="2000" spc="-1" dirty="0">
              <a:solidFill>
                <a:srgbClr val="000000"/>
              </a:solidFill>
              <a:latin typeface="Arial"/>
            </a:endParaRPr>
          </a:p>
          <a:p>
            <a:pPr marL="182880" indent="-182880" algn="just">
              <a:buFont typeface="Arial" panose="020B0604020202020204" pitchFamily="34" charset="0"/>
              <a:buChar char="•"/>
            </a:pPr>
            <a:r>
              <a:rPr lang="en-US" sz="2000" spc="-1" dirty="0">
                <a:solidFill>
                  <a:srgbClr val="000000"/>
                </a:solidFill>
                <a:latin typeface="Arial"/>
                <a:cs typeface="Arial"/>
              </a:rPr>
              <a:t>Linux</a:t>
            </a:r>
            <a:r>
              <a:rPr lang="en-US" sz="2000" b="0" strike="noStrike" spc="-1" dirty="0">
                <a:solidFill>
                  <a:srgbClr val="000000"/>
                </a:solidFill>
                <a:latin typeface="Arial"/>
                <a:cs typeface="Arial"/>
              </a:rPr>
              <a:t> was conceived and created in 1991 by Linus Torvalds for his i386-based PC, and it was soon adopted as the kernel for the GNU operating system, which was created as a free replacement for UNIX.</a:t>
            </a:r>
            <a:endParaRPr lang="en-US" sz="2000" b="0" strike="noStrike" spc="-1" dirty="0">
              <a:latin typeface="Arial"/>
              <a:cs typeface="Arial"/>
            </a:endParaRPr>
          </a:p>
          <a:p>
            <a:pPr marL="182880" indent="-182880">
              <a:lnSpc>
                <a:spcPct val="100000"/>
              </a:lnSpc>
              <a:buFont typeface="Arial" panose="020B0604020202020204" pitchFamily="34" charset="0"/>
              <a:buChar char="•"/>
              <a:tabLst>
                <a:tab pos="0" algn="l"/>
              </a:tabLst>
            </a:pPr>
            <a:endParaRPr lang="en-US" sz="2000" b="0" strike="noStrike" spc="-1" dirty="0">
              <a:latin typeface="Arial"/>
            </a:endParaRPr>
          </a:p>
        </p:txBody>
      </p:sp>
      <p:sp>
        <p:nvSpPr>
          <p:cNvPr id="33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4AD5152B-63EC-4DDA-B97F-5317BB70DC7C}"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2307464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202124"/>
                </a:solidFill>
                <a:effectLst/>
                <a:latin typeface="arial" panose="020B0604020202020204" pitchFamily="34" charset="0"/>
              </a:rPr>
              <a:t>Linux is a Unix clone, behaves like Unix but doesn't contain its code. It has the following features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a:solidFill>
                <a:srgbClr val="000000"/>
              </a:solidFill>
              <a:effectLst/>
              <a:latin typeface="inter-bol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inter-bold"/>
              </a:rPr>
              <a:t>Open source:</a:t>
            </a:r>
            <a:r>
              <a:rPr lang="en-US" b="0" i="0">
                <a:solidFill>
                  <a:srgbClr val="000000"/>
                </a:solidFill>
                <a:effectLst/>
                <a:latin typeface="inter-regular"/>
              </a:rPr>
              <a:t> Linux operating system source code is available freely and for enhancing the capability of the Linux OS, several teams are performing in collaboration.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202124"/>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202124"/>
                </a:solidFill>
                <a:effectLst/>
                <a:latin typeface="arial" panose="020B0604020202020204" pitchFamily="34" charset="0"/>
              </a:rPr>
              <a:t>Preemptive multitasking is task in which a computer operating system uses some criteria to decide how long to allocate to any one task before giving another task a turn to use the operating system. </a:t>
            </a:r>
            <a:endParaRPr lang="en-US" b="0" i="0">
              <a:solidFill>
                <a:srgbClr val="000000"/>
              </a:solidFill>
              <a:effectLst/>
              <a:latin typeface="inter-regula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000000"/>
              </a:solidFill>
              <a:effectLst/>
              <a:latin typeface="inter-bol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inter-bold"/>
              </a:rPr>
              <a:t>Portable:</a:t>
            </a:r>
            <a:r>
              <a:rPr lang="en-US" b="0" i="0">
                <a:solidFill>
                  <a:srgbClr val="000000"/>
                </a:solidFill>
                <a:effectLst/>
                <a:latin typeface="inter-regular"/>
              </a:rPr>
              <a:t> Linux OS can perform different types of hardware and the kernel of Linux supports the installation of any type of hardware environment.</a:t>
            </a:r>
          </a:p>
          <a:p>
            <a:endParaRPr lang="en-IN"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inter-bold"/>
              </a:rPr>
              <a:t>Security:</a:t>
            </a:r>
            <a:r>
              <a:rPr lang="en-US" b="0" i="0">
                <a:solidFill>
                  <a:srgbClr val="000000"/>
                </a:solidFill>
                <a:effectLst/>
                <a:latin typeface="inter-regular"/>
              </a:rPr>
              <a:t> Linux OS facilitates user security systems with the help of various features of authentication such as controlled access to specific files, password protection, or data encryption.</a:t>
            </a:r>
          </a:p>
          <a:p>
            <a:endParaRPr lang="en-IN" b="0"/>
          </a:p>
          <a:p>
            <a:endParaRPr lang="en-IN"/>
          </a:p>
        </p:txBody>
      </p:sp>
      <p:sp>
        <p:nvSpPr>
          <p:cNvPr id="4" name="Slide Number Placeholder 3"/>
          <p:cNvSpPr>
            <a:spLocks noGrp="1"/>
          </p:cNvSpPr>
          <p:nvPr>
            <p:ph type="sldNum"/>
          </p:nvPr>
        </p:nvSpPr>
        <p:spPr/>
        <p:txBody>
          <a:bodyPr/>
          <a:lstStyle/>
          <a:p>
            <a:pPr algn="r"/>
            <a:fld id="{B0222074-43B1-43F1-9F64-85A52036F397}" type="slidenum">
              <a:rPr lang="en-US" sz="1400" b="0" strike="noStrike" spc="-1" smtClean="0">
                <a:latin typeface="Times New Roman"/>
              </a:rPr>
              <a:t>9</a:t>
            </a:fld>
            <a:endParaRPr lang="en-US" sz="1400" b="0" strike="noStrike" spc="-1">
              <a:latin typeface="Times New Roman"/>
            </a:endParaRPr>
          </a:p>
        </p:txBody>
      </p:sp>
    </p:spTree>
    <p:extLst>
      <p:ext uri="{BB962C8B-B14F-4D97-AF65-F5344CB8AC3E}">
        <p14:creationId xmlns:p14="http://schemas.microsoft.com/office/powerpoint/2010/main" val="1135214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t>30-10-2023</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Title,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102" name="PlaceHolder 2"/>
          <p:cNvSpPr>
            <a:spLocks noGrp="1"/>
          </p:cNvSpPr>
          <p:nvPr>
            <p:ph type="body"/>
          </p:nvPr>
        </p:nvSpPr>
        <p:spPr>
          <a:xfrm>
            <a:off x="457110" y="1203390"/>
            <a:ext cx="4015710" cy="2982960"/>
          </a:xfrm>
          <a:prstGeom prst="rect">
            <a:avLst/>
          </a:prstGeom>
        </p:spPr>
        <p:txBody>
          <a:bodyPr lIns="0" tIns="0" rIns="0" bIns="0">
            <a:normAutofit/>
          </a:bodyPr>
          <a:lstStyle/>
          <a:p>
            <a:endParaRPr lang="en-US" sz="2100" b="0" strike="noStrike" spc="-1">
              <a:solidFill>
                <a:srgbClr val="000000"/>
              </a:solidFill>
              <a:latin typeface="Calibri"/>
            </a:endParaRPr>
          </a:p>
        </p:txBody>
      </p:sp>
      <p:sp>
        <p:nvSpPr>
          <p:cNvPr id="103" name="PlaceHolder 3"/>
          <p:cNvSpPr>
            <a:spLocks noGrp="1"/>
          </p:cNvSpPr>
          <p:nvPr>
            <p:ph type="body"/>
          </p:nvPr>
        </p:nvSpPr>
        <p:spPr>
          <a:xfrm>
            <a:off x="4673970" y="1203390"/>
            <a:ext cx="4015710" cy="2982960"/>
          </a:xfrm>
          <a:prstGeom prst="rect">
            <a:avLst/>
          </a:prstGeom>
        </p:spPr>
        <p:txBody>
          <a:bodyPr lIns="0" tIns="0" rIns="0" bIns="0">
            <a:normAutofit/>
          </a:bodyPr>
          <a:lstStyle/>
          <a:p>
            <a:endParaRPr lang="en-US" sz="2100" b="0" strike="noStrike" spc="-1">
              <a:solidFill>
                <a:srgbClr val="000000"/>
              </a:solidFill>
              <a:latin typeface="Calibri"/>
            </a:endParaRPr>
          </a:p>
        </p:txBody>
      </p:sp>
    </p:spTree>
    <p:extLst>
      <p:ext uri="{BB962C8B-B14F-4D97-AF65-F5344CB8AC3E}">
        <p14:creationId xmlns:p14="http://schemas.microsoft.com/office/powerpoint/2010/main" val="18258971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142" name="PlaceHolder 2"/>
          <p:cNvSpPr>
            <a:spLocks noGrp="1"/>
          </p:cNvSpPr>
          <p:nvPr>
            <p:ph type="body"/>
          </p:nvPr>
        </p:nvSpPr>
        <p:spPr>
          <a:xfrm>
            <a:off x="457110" y="1203390"/>
            <a:ext cx="8229330" cy="2982960"/>
          </a:xfrm>
          <a:prstGeom prst="rect">
            <a:avLst/>
          </a:prstGeom>
        </p:spPr>
        <p:txBody>
          <a:bodyPr lIns="0" tIns="0" rIns="0" bIns="0">
            <a:normAutofit/>
          </a:bodyPr>
          <a:lstStyle/>
          <a:p>
            <a:endParaRPr lang="en-US" sz="2100" b="0" strike="noStrike" spc="-1">
              <a:solidFill>
                <a:srgbClr val="000000"/>
              </a:solidFill>
              <a:latin typeface="Calibri"/>
            </a:endParaRPr>
          </a:p>
        </p:txBody>
      </p:sp>
    </p:spTree>
    <p:extLst>
      <p:ext uri="{BB962C8B-B14F-4D97-AF65-F5344CB8AC3E}">
        <p14:creationId xmlns:p14="http://schemas.microsoft.com/office/powerpoint/2010/main" val="17077402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2931911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2" name="Rectangle 1">
            <a:extLst>
              <a:ext uri="{FF2B5EF4-FFF2-40B4-BE49-F238E27FC236}">
                <a16:creationId xmlns:a16="http://schemas.microsoft.com/office/drawing/2014/main" id="{2B48C0D0-F39A-0ED0-D882-FCD9A93F37BA}"/>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759DE6-3186-40D7-8683-D2EB7EDC4A30}"/>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5F6AD6A-9ED5-3672-EB25-3AA15306DC56}"/>
              </a:ext>
            </a:extLst>
          </p:cNvPr>
          <p:cNvSpPr txBox="1"/>
          <p:nvPr userDrawn="1"/>
        </p:nvSpPr>
        <p:spPr>
          <a:xfrm>
            <a:off x="132080" y="65687"/>
            <a:ext cx="6101080" cy="338554"/>
          </a:xfrm>
          <a:prstGeom prst="rect">
            <a:avLst/>
          </a:prstGeom>
          <a:noFill/>
        </p:spPr>
        <p:txBody>
          <a:bodyPr wrap="square" rtlCol="0">
            <a:spAutoFit/>
          </a:bodyPr>
          <a:lstStyle/>
          <a:p>
            <a:r>
              <a:rPr lang="en-US" sz="1600" b="1" dirty="0">
                <a:solidFill>
                  <a:schemeClr val="bg1"/>
                </a:solidFill>
              </a:rPr>
              <a:t>Basics of working with Linux Operating System </a:t>
            </a:r>
          </a:p>
        </p:txBody>
      </p:sp>
      <p:sp>
        <p:nvSpPr>
          <p:cNvPr id="5" name="Rectangle 4">
            <a:extLst>
              <a:ext uri="{FF2B5EF4-FFF2-40B4-BE49-F238E27FC236}">
                <a16:creationId xmlns:a16="http://schemas.microsoft.com/office/drawing/2014/main" id="{D1466FDF-7808-E41B-9185-85FCAA4E2361}"/>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1BBE72C-17F3-0F98-A89D-8AE3CE9A98B3}"/>
              </a:ext>
            </a:extLst>
          </p:cNvPr>
          <p:cNvPicPr>
            <a:picLocks noChangeAspect="1"/>
          </p:cNvPicPr>
          <p:nvPr userDrawn="1"/>
        </p:nvPicPr>
        <p:blipFill>
          <a:blip r:embed="rId16">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68" r:id="rId4"/>
    <p:sldLayoutId id="2147483669" r:id="rId5"/>
    <p:sldLayoutId id="2147483670" r:id="rId6"/>
    <p:sldLayoutId id="2147483656" r:id="rId7"/>
    <p:sldLayoutId id="2147483657" r:id="rId8"/>
    <p:sldLayoutId id="2147483659" r:id="rId9"/>
    <p:sldLayoutId id="2147483674" r:id="rId10"/>
    <p:sldLayoutId id="2147483687" r:id="rId11"/>
    <p:sldLayoutId id="2147483689" r:id="rId12"/>
    <p:sldLayoutId id="2147483690" r:id="rId13"/>
    <p:sldLayoutId id="214748369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hyperlink" Target="https://media.geeksforgeeks.org/wp-content/uploads/20200105215737/Untitled-Diagram-215-1.jp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hyperlink" Target="https://th.bing.com/th/id/OIP.ogHRO_lpdj0EunHjowo3HwAAAA?pid=ImgDet&amp;rs=1"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hyperlink" Target="https://github.com/maxnux/FoundationCourse/blob/main/Lab%201.docx"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hyperlink" Target="https://blog.digilentinc.com/wp-content/uploads/2015/05/1280px-Kernel_Layout.svg_.pn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hyperlink" Target="https://github.com/maxnux/FoundationCourse/blob/main/Lab%202.docx" TargetMode="External"/></Relationships>
</file>

<file path=ppt/slides/_rels/slide2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23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hyperlink" Target="https://github.com/maxnux/FoundationCourse/blob/main/Lab%203.docx"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hyperlink" Target="https://www.opensourceforu.com/2020/03/reasons-to-use-linux/" TargetMode="External"/><Relationship Id="rId5" Type="http://schemas.openxmlformats.org/officeDocument/2006/relationships/image" Target="../media/image25.jpeg"/><Relationship Id="rId4" Type="http://schemas.openxmlformats.org/officeDocument/2006/relationships/image" Target="../media/image23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10.xml"/><Relationship Id="rId4" Type="http://schemas.openxmlformats.org/officeDocument/2006/relationships/hyperlink" Target="https://phoenixnap.com/kb/linux-ssh-command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hyperlink" Target="https://github.com/maxnux/FoundationCourse/blob/main/Lab%204.docx"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hyperlink" Target="https://www.tutorialspoint.com/operating_system/os_linux.html" TargetMode="External"/><Relationship Id="rId2" Type="http://schemas.openxmlformats.org/officeDocument/2006/relationships/hyperlink" Target="https://en.wikipedia.org/wiki/Linux_kernel" TargetMode="External"/><Relationship Id="rId1" Type="http://schemas.openxmlformats.org/officeDocument/2006/relationships/slideLayout" Target="../slideLayouts/slideLayout10.xml"/><Relationship Id="rId6" Type="http://schemas.openxmlformats.org/officeDocument/2006/relationships/hyperlink" Target="https://www.hostinger.in/tutorials/linux-commands" TargetMode="External"/><Relationship Id="rId5" Type="http://schemas.openxmlformats.org/officeDocument/2006/relationships/hyperlink" Target="https://www.guru99.com/file-permissions.html" TargetMode="External"/><Relationship Id="rId4" Type="http://schemas.openxmlformats.org/officeDocument/2006/relationships/hyperlink" Target="https://buildmedia.readthedocs.org/media/pdf/lym/latest/lym.pdf"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hyperlink" Target="https://upload.wikimedia.org/wikipedia/commons/thumb/e/e1/Operating_system_placement.svg/640px-Operating_system_placement.svg.png"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5EB3E8-4D66-E74C-AA85-D6FA3DDF1FCB}"/>
              </a:ext>
            </a:extLst>
          </p:cNvPr>
          <p:cNvPicPr>
            <a:picLocks noChangeAspect="1"/>
          </p:cNvPicPr>
          <p:nvPr/>
        </p:nvPicPr>
        <p:blipFill>
          <a:blip r:embed="rId3"/>
          <a:stretch>
            <a:fillRect/>
          </a:stretch>
        </p:blipFill>
        <p:spPr>
          <a:xfrm>
            <a:off x="-1" y="-122464"/>
            <a:ext cx="9144000" cy="5143500"/>
          </a:xfrm>
          <a:prstGeom prst="rect">
            <a:avLst/>
          </a:prstGeom>
        </p:spPr>
      </p:pic>
      <p:sp>
        <p:nvSpPr>
          <p:cNvPr id="5" name="Rectangle: Rounded Corners 4">
            <a:extLst>
              <a:ext uri="{FF2B5EF4-FFF2-40B4-BE49-F238E27FC236}">
                <a16:creationId xmlns:a16="http://schemas.microsoft.com/office/drawing/2014/main" id="{1BFECF01-5B37-F500-F5BF-94F4716E2D91}"/>
              </a:ext>
            </a:extLst>
          </p:cNvPr>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
        <p:nvSpPr>
          <p:cNvPr id="19" name="Rectangle: Rounded Corners 18">
            <a:extLst>
              <a:ext uri="{FF2B5EF4-FFF2-40B4-BE49-F238E27FC236}">
                <a16:creationId xmlns:a16="http://schemas.microsoft.com/office/drawing/2014/main" id="{7E78C0D0-7B98-0F27-BC87-F54A3799F375}"/>
              </a:ext>
            </a:extLst>
          </p:cNvPr>
          <p:cNvSpPr/>
          <p:nvPr/>
        </p:nvSpPr>
        <p:spPr>
          <a:xfrm>
            <a:off x="1689123" y="2585399"/>
            <a:ext cx="5858351" cy="1154624"/>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dirty="0">
                <a:solidFill>
                  <a:schemeClr val="bg1"/>
                </a:solidFill>
                <a:latin typeface="Arial" panose="020B0604020202020204" pitchFamily="34" charset="0"/>
                <a:cs typeface="Arial" panose="020B0604020202020204" pitchFamily="34" charset="0"/>
              </a:rPr>
              <a:t>Basics of working with Linux </a:t>
            </a:r>
          </a:p>
          <a:p>
            <a:pPr algn="ctr"/>
            <a:r>
              <a:rPr lang="en-US" sz="2000" b="1" dirty="0">
                <a:solidFill>
                  <a:schemeClr val="bg1"/>
                </a:solidFill>
                <a:latin typeface="Arial" panose="020B0604020202020204" pitchFamily="34" charset="0"/>
                <a:cs typeface="Arial" panose="020B0604020202020204" pitchFamily="34" charset="0"/>
              </a:rPr>
              <a:t>Operating System </a:t>
            </a:r>
          </a:p>
        </p:txBody>
      </p:sp>
      <p:grpSp>
        <p:nvGrpSpPr>
          <p:cNvPr id="6" name="Group 5">
            <a:extLst>
              <a:ext uri="{FF2B5EF4-FFF2-40B4-BE49-F238E27FC236}">
                <a16:creationId xmlns:a16="http://schemas.microsoft.com/office/drawing/2014/main" id="{EBB721ED-22E4-6DB0-5857-C0300ED9B39A}"/>
              </a:ext>
            </a:extLst>
          </p:cNvPr>
          <p:cNvGrpSpPr/>
          <p:nvPr/>
        </p:nvGrpSpPr>
        <p:grpSpPr>
          <a:xfrm>
            <a:off x="1567263" y="1495382"/>
            <a:ext cx="6047412" cy="601034"/>
            <a:chOff x="1567263" y="1495382"/>
            <a:chExt cx="6047412" cy="601034"/>
          </a:xfrm>
        </p:grpSpPr>
        <p:pic>
          <p:nvPicPr>
            <p:cNvPr id="8" name="Google Shape;110;p4" descr="A close up of a sign&#10;&#10;Description automatically generated">
              <a:extLst>
                <a:ext uri="{FF2B5EF4-FFF2-40B4-BE49-F238E27FC236}">
                  <a16:creationId xmlns:a16="http://schemas.microsoft.com/office/drawing/2014/main" id="{C5DCF4E0-0C65-1FEB-0A76-8E20240537A0}"/>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1" name="Picture 10">
              <a:extLst>
                <a:ext uri="{FF2B5EF4-FFF2-40B4-BE49-F238E27FC236}">
                  <a16:creationId xmlns:a16="http://schemas.microsoft.com/office/drawing/2014/main" id="{4954FDD9-FF0B-C2F3-8CBA-8430CF9EF277}"/>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15" name="Straight Connector 14">
              <a:extLst>
                <a:ext uri="{FF2B5EF4-FFF2-40B4-BE49-F238E27FC236}">
                  <a16:creationId xmlns:a16="http://schemas.microsoft.com/office/drawing/2014/main"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4C1401D8-FA66-1261-CD90-51590003DB53}"/>
                </a:ext>
              </a:extLst>
            </p:cNvPr>
            <p:cNvPicPr/>
            <p:nvPr/>
          </p:nvPicPr>
          <p:blipFill>
            <a:blip r:embed="rId6"/>
            <a:stretch/>
          </p:blipFill>
          <p:spPr>
            <a:xfrm>
              <a:off x="6212294" y="1633695"/>
              <a:ext cx="1402381" cy="363414"/>
            </a:xfrm>
            <a:prstGeom prst="rect">
              <a:avLst/>
            </a:prstGeom>
            <a:ln w="0">
              <a:noFill/>
            </a:ln>
          </p:spPr>
        </p:pic>
        <p:cxnSp>
          <p:nvCxnSpPr>
            <p:cNvPr id="21" name="Straight Connector 20">
              <a:extLst>
                <a:ext uri="{FF2B5EF4-FFF2-40B4-BE49-F238E27FC236}">
                  <a16:creationId xmlns:a16="http://schemas.microsoft.com/office/drawing/2014/main"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a:extLst>
                <a:ext uri="{FF2B5EF4-FFF2-40B4-BE49-F238E27FC236}">
                  <a16:creationId xmlns:a16="http://schemas.microsoft.com/office/drawing/2014/main" id="{7EE3A363-7C08-0337-B159-84F504E87478}"/>
                </a:ext>
              </a:extLst>
            </p:cNvPr>
            <p:cNvPicPr>
              <a:picLocks noChangeAspect="1"/>
            </p:cNvPicPr>
            <p:nvPr/>
          </p:nvPicPr>
          <p:blipFill>
            <a:blip r:embed="rId7"/>
            <a:stretch>
              <a:fillRect/>
            </a:stretch>
          </p:blipFill>
          <p:spPr>
            <a:xfrm>
              <a:off x="1567263" y="1495382"/>
              <a:ext cx="1816256" cy="454064"/>
            </a:xfrm>
            <a:prstGeom prst="rect">
              <a:avLst/>
            </a:prstGeom>
          </p:spPr>
        </p:pic>
      </p:grpSp>
    </p:spTree>
    <p:extLst>
      <p:ext uri="{BB962C8B-B14F-4D97-AF65-F5344CB8AC3E}">
        <p14:creationId xmlns:p14="http://schemas.microsoft.com/office/powerpoint/2010/main" val="2370717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TextShape 1"/>
          <p:cNvSpPr txBox="1"/>
          <p:nvPr/>
        </p:nvSpPr>
        <p:spPr>
          <a:xfrm>
            <a:off x="121216" y="472572"/>
            <a:ext cx="4199460" cy="427173"/>
          </a:xfrm>
          <a:prstGeom prst="rect">
            <a:avLst/>
          </a:prstGeom>
          <a:noFill/>
          <a:ln w="0">
            <a:noFill/>
          </a:ln>
        </p:spPr>
        <p:txBody>
          <a:bodyPr lIns="91530" tIns="91530" rIns="91530" bIns="91530" anchor="t">
            <a:noAutofit/>
          </a:bodyPr>
          <a:lstStyle/>
          <a:p>
            <a:r>
              <a:rPr lang="en-US" sz="1600" b="1" spc="-1" dirty="0">
                <a:solidFill>
                  <a:srgbClr val="002060"/>
                </a:solidFill>
              </a:rPr>
              <a:t>Linux Architecture</a:t>
            </a:r>
            <a:endParaRPr lang="en-US" sz="1600" spc="-1" dirty="0">
              <a:latin typeface="Calibri"/>
            </a:endParaRPr>
          </a:p>
        </p:txBody>
      </p:sp>
      <p:pic>
        <p:nvPicPr>
          <p:cNvPr id="5" name="Picture 5">
            <a:extLst>
              <a:ext uri="{FF2B5EF4-FFF2-40B4-BE49-F238E27FC236}">
                <a16:creationId xmlns:a16="http://schemas.microsoft.com/office/drawing/2014/main" id="{D7FB7677-CFE2-4821-AF07-E2AC8D79CA27}"/>
              </a:ext>
            </a:extLst>
          </p:cNvPr>
          <p:cNvPicPr>
            <a:picLocks noChangeAspect="1"/>
          </p:cNvPicPr>
          <p:nvPr/>
        </p:nvPicPr>
        <p:blipFill>
          <a:blip r:embed="rId3"/>
          <a:stretch>
            <a:fillRect/>
          </a:stretch>
        </p:blipFill>
        <p:spPr>
          <a:xfrm>
            <a:off x="5489972" y="1051917"/>
            <a:ext cx="3209330" cy="3209330"/>
          </a:xfrm>
          <a:prstGeom prst="rect">
            <a:avLst/>
          </a:prstGeom>
        </p:spPr>
      </p:pic>
      <p:sp>
        <p:nvSpPr>
          <p:cNvPr id="8" name="TextBox 7">
            <a:extLst>
              <a:ext uri="{FF2B5EF4-FFF2-40B4-BE49-F238E27FC236}">
                <a16:creationId xmlns:a16="http://schemas.microsoft.com/office/drawing/2014/main" id="{36090ABD-8451-4573-A2F5-050D12EA045C}"/>
              </a:ext>
            </a:extLst>
          </p:cNvPr>
          <p:cNvSpPr txBox="1"/>
          <p:nvPr/>
        </p:nvSpPr>
        <p:spPr>
          <a:xfrm>
            <a:off x="152400" y="823495"/>
            <a:ext cx="3423641" cy="132196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182880" indent="-182880">
              <a:lnSpc>
                <a:spcPct val="150000"/>
              </a:lnSpc>
              <a:buClr>
                <a:srgbClr val="213163"/>
              </a:buClr>
              <a:buFont typeface="Arial"/>
              <a:buChar char="•"/>
            </a:pPr>
            <a:r>
              <a:rPr lang="en-US" dirty="0"/>
              <a:t>Hardware Layer</a:t>
            </a:r>
          </a:p>
          <a:p>
            <a:pPr marL="182880" indent="-182880">
              <a:lnSpc>
                <a:spcPct val="150000"/>
              </a:lnSpc>
              <a:buClr>
                <a:srgbClr val="213163"/>
              </a:buClr>
              <a:buFont typeface="Arial"/>
              <a:buChar char="•"/>
            </a:pPr>
            <a:r>
              <a:rPr lang="en-US" dirty="0"/>
              <a:t>Kernel</a:t>
            </a:r>
          </a:p>
          <a:p>
            <a:pPr marL="182880" indent="-182880">
              <a:lnSpc>
                <a:spcPct val="150000"/>
              </a:lnSpc>
              <a:buClr>
                <a:srgbClr val="213163"/>
              </a:buClr>
              <a:buFont typeface="Arial"/>
              <a:buChar char="•"/>
            </a:pPr>
            <a:r>
              <a:rPr lang="en-US" dirty="0"/>
              <a:t>Shell</a:t>
            </a:r>
          </a:p>
          <a:p>
            <a:pPr marL="182880" indent="-182880">
              <a:lnSpc>
                <a:spcPct val="150000"/>
              </a:lnSpc>
              <a:buClr>
                <a:srgbClr val="213163"/>
              </a:buClr>
              <a:buFont typeface="Arial"/>
              <a:buChar char="•"/>
            </a:pPr>
            <a:r>
              <a:rPr lang="en-US" dirty="0"/>
              <a:t>Utilities</a:t>
            </a:r>
          </a:p>
        </p:txBody>
      </p:sp>
      <p:sp>
        <p:nvSpPr>
          <p:cNvPr id="2" name="TextBox 1">
            <a:extLst>
              <a:ext uri="{FF2B5EF4-FFF2-40B4-BE49-F238E27FC236}">
                <a16:creationId xmlns:a16="http://schemas.microsoft.com/office/drawing/2014/main" id="{72EC4A3C-ADC8-A679-0993-7B4A08239B3E}"/>
              </a:ext>
            </a:extLst>
          </p:cNvPr>
          <p:cNvSpPr txBox="1"/>
          <p:nvPr/>
        </p:nvSpPr>
        <p:spPr>
          <a:xfrm>
            <a:off x="690890" y="4656005"/>
            <a:ext cx="64414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0000FF"/>
                </a:solidFill>
                <a:hlinkClick r:id="rId4">
                  <a:extLst>
                    <a:ext uri="{A12FA001-AC4F-418D-AE19-62706E023703}">
                      <ahyp:hlinkClr xmlns:ahyp="http://schemas.microsoft.com/office/drawing/2018/hyperlinkcolor" val="tx"/>
                    </a:ext>
                  </a:extLst>
                </a:hlinkClick>
              </a:rPr>
              <a:t>https://media.geeksforgeeks.org/wp-content/uploads/</a:t>
            </a:r>
            <a:endParaRPr lang="en-US" sz="1200" dirty="0">
              <a:solidFill>
                <a:srgbClr val="0000FF"/>
              </a:solidFill>
            </a:endParaRPr>
          </a:p>
        </p:txBody>
      </p:sp>
      <p:sp>
        <p:nvSpPr>
          <p:cNvPr id="3" name="TextBox 2">
            <a:extLst>
              <a:ext uri="{FF2B5EF4-FFF2-40B4-BE49-F238E27FC236}">
                <a16:creationId xmlns:a16="http://schemas.microsoft.com/office/drawing/2014/main" id="{DE83DBB8-C2C3-E7B3-4103-A61260E794A6}"/>
              </a:ext>
            </a:extLst>
          </p:cNvPr>
          <p:cNvSpPr txBox="1"/>
          <p:nvPr/>
        </p:nvSpPr>
        <p:spPr>
          <a:xfrm>
            <a:off x="131887" y="465600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4" name="Straight Connector 3">
            <a:extLst>
              <a:ext uri="{FF2B5EF4-FFF2-40B4-BE49-F238E27FC236}">
                <a16:creationId xmlns:a16="http://schemas.microsoft.com/office/drawing/2014/main" id="{54F322BA-C020-EF9B-68CF-5BAD4CCCAB1E}"/>
              </a:ext>
            </a:extLst>
          </p:cNvPr>
          <p:cNvCxnSpPr>
            <a:cxnSpLocks/>
          </p:cNvCxnSpPr>
          <p:nvPr/>
        </p:nvCxnSpPr>
        <p:spPr>
          <a:xfrm>
            <a:off x="0" y="459504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20977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TextShape 1"/>
          <p:cNvSpPr txBox="1"/>
          <p:nvPr/>
        </p:nvSpPr>
        <p:spPr>
          <a:xfrm>
            <a:off x="125480" y="544619"/>
            <a:ext cx="3295900" cy="285961"/>
          </a:xfrm>
          <a:prstGeom prst="rect">
            <a:avLst/>
          </a:prstGeom>
          <a:noFill/>
          <a:ln w="0">
            <a:noFill/>
          </a:ln>
        </p:spPr>
        <p:txBody>
          <a:bodyPr anchor="ctr">
            <a:noAutofit/>
          </a:bodyPr>
          <a:lstStyle/>
          <a:p>
            <a:pPr>
              <a:lnSpc>
                <a:spcPct val="90000"/>
              </a:lnSpc>
            </a:pPr>
            <a:r>
              <a:rPr lang="en-US" sz="1600" b="1" spc="-1" dirty="0">
                <a:solidFill>
                  <a:srgbClr val="002060"/>
                </a:solidFill>
              </a:rPr>
              <a:t>History of Linux</a:t>
            </a:r>
            <a:endParaRPr lang="en-US" sz="1600" spc="-1" dirty="0">
              <a:latin typeface="Calibri"/>
            </a:endParaRPr>
          </a:p>
        </p:txBody>
      </p:sp>
      <p:pic>
        <p:nvPicPr>
          <p:cNvPr id="2" name="Picture 2" descr="Timeline&#10;&#10;Description automatically generated">
            <a:extLst>
              <a:ext uri="{FF2B5EF4-FFF2-40B4-BE49-F238E27FC236}">
                <a16:creationId xmlns:a16="http://schemas.microsoft.com/office/drawing/2014/main" id="{900A441E-8BFA-4565-A0F9-CE7CDAE044E8}"/>
              </a:ext>
            </a:extLst>
          </p:cNvPr>
          <p:cNvPicPr>
            <a:picLocks noChangeAspect="1"/>
          </p:cNvPicPr>
          <p:nvPr/>
        </p:nvPicPr>
        <p:blipFill>
          <a:blip r:embed="rId3"/>
          <a:stretch>
            <a:fillRect/>
          </a:stretch>
        </p:blipFill>
        <p:spPr>
          <a:xfrm>
            <a:off x="820588" y="1077368"/>
            <a:ext cx="7502824" cy="3458760"/>
          </a:xfrm>
          <a:prstGeom prst="rect">
            <a:avLst/>
          </a:prstGeom>
        </p:spPr>
      </p:pic>
      <p:cxnSp>
        <p:nvCxnSpPr>
          <p:cNvPr id="4" name="Straight Connector 3">
            <a:extLst>
              <a:ext uri="{FF2B5EF4-FFF2-40B4-BE49-F238E27FC236}">
                <a16:creationId xmlns:a16="http://schemas.microsoft.com/office/drawing/2014/main" id="{EEC1D04F-0921-93B1-C783-06A4DCD3AC0F}"/>
              </a:ext>
            </a:extLst>
          </p:cNvPr>
          <p:cNvCxnSpPr>
            <a:cxnSpLocks/>
          </p:cNvCxnSpPr>
          <p:nvPr/>
        </p:nvCxnSpPr>
        <p:spPr>
          <a:xfrm>
            <a:off x="0" y="4595045"/>
            <a:ext cx="9144000" cy="10783"/>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27730FC7-88B9-3863-510B-886307A66B2B}"/>
              </a:ext>
            </a:extLst>
          </p:cNvPr>
          <p:cNvSpPr txBox="1"/>
          <p:nvPr/>
        </p:nvSpPr>
        <p:spPr>
          <a:xfrm>
            <a:off x="131887" y="465600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sp>
        <p:nvSpPr>
          <p:cNvPr id="8" name="TextBox 7">
            <a:extLst>
              <a:ext uri="{FF2B5EF4-FFF2-40B4-BE49-F238E27FC236}">
                <a16:creationId xmlns:a16="http://schemas.microsoft.com/office/drawing/2014/main" id="{CE179462-DC45-E06F-8CD1-DF1278159027}"/>
              </a:ext>
            </a:extLst>
          </p:cNvPr>
          <p:cNvSpPr txBox="1"/>
          <p:nvPr/>
        </p:nvSpPr>
        <p:spPr>
          <a:xfrm>
            <a:off x="690891" y="4656005"/>
            <a:ext cx="683767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0000FF"/>
                </a:solidFill>
                <a:hlinkClick r:id="rId4"/>
              </a:rPr>
              <a:t>OIP</a:t>
            </a:r>
            <a:r>
              <a:rPr lang="en-US" sz="1200" dirty="0">
                <a:solidFill>
                  <a:srgbClr val="0000FF"/>
                </a:solidFill>
                <a:hlinkClick r:id="rId4">
                  <a:extLst>
                    <a:ext uri="{A12FA001-AC4F-418D-AE19-62706E023703}">
                      <ahyp:hlinkClr xmlns:ahyp="http://schemas.microsoft.com/office/drawing/2018/hyperlinkcolor" val="tx"/>
                    </a:ext>
                  </a:extLst>
                </a:hlinkClick>
              </a:rPr>
              <a:t>.ogHRO_lpdj0EunHjowo3HwAAAA (474×252) (bing.com)</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TextShape 1"/>
          <p:cNvSpPr txBox="1"/>
          <p:nvPr/>
        </p:nvSpPr>
        <p:spPr>
          <a:xfrm>
            <a:off x="145732" y="517965"/>
            <a:ext cx="2852593" cy="338473"/>
          </a:xfrm>
          <a:prstGeom prst="rect">
            <a:avLst/>
          </a:prstGeom>
          <a:noFill/>
          <a:ln w="0">
            <a:noFill/>
          </a:ln>
        </p:spPr>
        <p:txBody>
          <a:bodyPr lIns="68580" tIns="34290" rIns="68580" bIns="34290" anchor="ctr">
            <a:noAutofit/>
          </a:bodyPr>
          <a:lstStyle/>
          <a:p>
            <a:pPr>
              <a:lnSpc>
                <a:spcPct val="90000"/>
              </a:lnSpc>
            </a:pPr>
            <a:r>
              <a:rPr lang="en-US" sz="1600" b="1" spc="-1">
                <a:solidFill>
                  <a:srgbClr val="002060"/>
                </a:solidFill>
              </a:rPr>
              <a:t>Linux Distributions</a:t>
            </a:r>
            <a:endParaRPr lang="en-US" sz="1600" spc="-1"/>
          </a:p>
        </p:txBody>
      </p:sp>
      <p:sp>
        <p:nvSpPr>
          <p:cNvPr id="236" name="CustomShape 2"/>
          <p:cNvSpPr/>
          <p:nvPr/>
        </p:nvSpPr>
        <p:spPr>
          <a:xfrm>
            <a:off x="154304" y="918210"/>
            <a:ext cx="2913630" cy="2202141"/>
          </a:xfrm>
          <a:prstGeom prst="rect">
            <a:avLst/>
          </a:prstGeom>
          <a:noFill/>
          <a:ln w="0">
            <a:noFill/>
          </a:ln>
        </p:spPr>
        <p:style>
          <a:lnRef idx="0">
            <a:scrgbClr r="0" g="0" b="0"/>
          </a:lnRef>
          <a:fillRef idx="0">
            <a:scrgbClr r="0" g="0" b="0"/>
          </a:fillRef>
          <a:effectRef idx="0">
            <a:scrgbClr r="0" g="0" b="0"/>
          </a:effectRef>
          <a:fontRef idx="minor"/>
        </p:style>
        <p:txBody>
          <a:bodyPr wrap="square" lIns="68580" tIns="34290" rIns="68580" bIns="34290" anchor="t">
            <a:spAutoFit/>
          </a:bodyPr>
          <a:lstStyle/>
          <a:p>
            <a:pPr marL="182880" indent="-182880">
              <a:lnSpc>
                <a:spcPct val="90000"/>
              </a:lnSpc>
              <a:buFont typeface="Arial"/>
              <a:buChar char="•"/>
            </a:pPr>
            <a:r>
              <a:rPr lang="en-US" spc="-1">
                <a:latin typeface="Arial" panose="020B0604020202020204" pitchFamily="34" charset="0"/>
                <a:cs typeface="Arial" panose="020B0604020202020204" pitchFamily="34" charset="0"/>
              </a:rPr>
              <a:t>Ubuntu</a:t>
            </a:r>
            <a:endParaRPr lang="en-US">
              <a:latin typeface="Arial" panose="020B0604020202020204" pitchFamily="34" charset="0"/>
              <a:cs typeface="Arial" panose="020B0604020202020204" pitchFamily="34" charset="0"/>
            </a:endParaRPr>
          </a:p>
          <a:p>
            <a:pPr marL="182880" indent="-182880">
              <a:lnSpc>
                <a:spcPct val="90000"/>
              </a:lnSpc>
              <a:buFont typeface="Arial"/>
              <a:buChar char="•"/>
            </a:pPr>
            <a:endParaRPr lang="en-US" spc="-1">
              <a:latin typeface="Arial" panose="020B0604020202020204" pitchFamily="34" charset="0"/>
              <a:cs typeface="Arial" panose="020B0604020202020204" pitchFamily="34" charset="0"/>
            </a:endParaRPr>
          </a:p>
          <a:p>
            <a:pPr marL="182880" indent="-182880">
              <a:lnSpc>
                <a:spcPct val="90000"/>
              </a:lnSpc>
              <a:buFont typeface="Arial"/>
              <a:buChar char="•"/>
            </a:pPr>
            <a:r>
              <a:rPr lang="en-US" spc="-1">
                <a:latin typeface="Arial" panose="020B0604020202020204" pitchFamily="34" charset="0"/>
                <a:cs typeface="Arial" panose="020B0604020202020204" pitchFamily="34" charset="0"/>
              </a:rPr>
              <a:t>Debian</a:t>
            </a:r>
          </a:p>
          <a:p>
            <a:pPr marL="182880" indent="-182880">
              <a:lnSpc>
                <a:spcPct val="90000"/>
              </a:lnSpc>
              <a:buFont typeface="Arial"/>
              <a:buChar char="•"/>
            </a:pPr>
            <a:endParaRPr lang="en-US" spc="-1">
              <a:latin typeface="Arial" panose="020B0604020202020204" pitchFamily="34" charset="0"/>
              <a:cs typeface="Arial" panose="020B0604020202020204" pitchFamily="34" charset="0"/>
            </a:endParaRPr>
          </a:p>
          <a:p>
            <a:pPr marL="182880" indent="-182880">
              <a:lnSpc>
                <a:spcPct val="90000"/>
              </a:lnSpc>
              <a:buFont typeface="Arial"/>
              <a:buChar char="•"/>
            </a:pPr>
            <a:r>
              <a:rPr lang="en-US" spc="-1">
                <a:latin typeface="Arial" panose="020B0604020202020204" pitchFamily="34" charset="0"/>
                <a:cs typeface="Arial" panose="020B0604020202020204" pitchFamily="34" charset="0"/>
              </a:rPr>
              <a:t>Fedora</a:t>
            </a:r>
          </a:p>
          <a:p>
            <a:pPr marL="182880" indent="-182880">
              <a:lnSpc>
                <a:spcPct val="90000"/>
              </a:lnSpc>
              <a:buFont typeface="Arial"/>
              <a:buChar char="•"/>
            </a:pPr>
            <a:endParaRPr lang="en-US" spc="-1">
              <a:latin typeface="Arial" panose="020B0604020202020204" pitchFamily="34" charset="0"/>
              <a:cs typeface="Arial" panose="020B0604020202020204" pitchFamily="34" charset="0"/>
            </a:endParaRPr>
          </a:p>
          <a:p>
            <a:pPr marL="182880" indent="-182880">
              <a:lnSpc>
                <a:spcPct val="90000"/>
              </a:lnSpc>
              <a:buFont typeface="Arial"/>
              <a:buChar char="•"/>
            </a:pPr>
            <a:r>
              <a:rPr lang="en-US" spc="-1">
                <a:latin typeface="Arial" panose="020B0604020202020204" pitchFamily="34" charset="0"/>
                <a:cs typeface="Arial" panose="020B0604020202020204" pitchFamily="34" charset="0"/>
              </a:rPr>
              <a:t>Kali Linux</a:t>
            </a:r>
          </a:p>
          <a:p>
            <a:pPr marL="182880" indent="-182880">
              <a:lnSpc>
                <a:spcPct val="90000"/>
              </a:lnSpc>
              <a:buFont typeface="Arial"/>
              <a:buChar char="•"/>
            </a:pPr>
            <a:endParaRPr lang="en-US" spc="-1">
              <a:latin typeface="Arial" panose="020B0604020202020204" pitchFamily="34" charset="0"/>
              <a:cs typeface="Arial" panose="020B0604020202020204" pitchFamily="34" charset="0"/>
            </a:endParaRPr>
          </a:p>
          <a:p>
            <a:pPr marL="182880" indent="-182880">
              <a:lnSpc>
                <a:spcPct val="90000"/>
              </a:lnSpc>
              <a:buFont typeface="Arial"/>
              <a:buChar char="•"/>
            </a:pPr>
            <a:r>
              <a:rPr lang="en-US" spc="-1">
                <a:latin typeface="Arial" panose="020B0604020202020204" pitchFamily="34" charset="0"/>
                <a:cs typeface="Arial" panose="020B0604020202020204" pitchFamily="34" charset="0"/>
              </a:rPr>
              <a:t>Arch Linux</a:t>
            </a:r>
          </a:p>
          <a:p>
            <a:pPr marL="182880" indent="-182880">
              <a:lnSpc>
                <a:spcPct val="90000"/>
              </a:lnSpc>
              <a:buFont typeface="Arial"/>
              <a:buChar char="•"/>
            </a:pPr>
            <a:endParaRPr lang="en-US" spc="-1">
              <a:latin typeface="Arial" panose="020B0604020202020204" pitchFamily="34" charset="0"/>
              <a:cs typeface="Arial" panose="020B0604020202020204" pitchFamily="34" charset="0"/>
            </a:endParaRPr>
          </a:p>
          <a:p>
            <a:pPr marL="182880" indent="-182880">
              <a:lnSpc>
                <a:spcPct val="90000"/>
              </a:lnSpc>
              <a:buFont typeface="Arial"/>
              <a:buChar char="•"/>
            </a:pPr>
            <a:r>
              <a:rPr lang="en-US" spc="-1">
                <a:latin typeface="Arial" panose="020B0604020202020204" pitchFamily="34" charset="0"/>
                <a:cs typeface="Arial" panose="020B0604020202020204" pitchFamily="34" charset="0"/>
              </a:rPr>
              <a:t>Raspberry Pi OS</a:t>
            </a:r>
            <a:endParaRPr lang="en-US">
              <a:latin typeface="Arial" panose="020B0604020202020204" pitchFamily="34" charset="0"/>
              <a:cs typeface="Arial" panose="020B0604020202020204" pitchFamily="34" charset="0"/>
            </a:endParaRPr>
          </a:p>
        </p:txBody>
      </p:sp>
      <p:grpSp>
        <p:nvGrpSpPr>
          <p:cNvPr id="21" name="Group 20">
            <a:extLst>
              <a:ext uri="{FF2B5EF4-FFF2-40B4-BE49-F238E27FC236}">
                <a16:creationId xmlns:a16="http://schemas.microsoft.com/office/drawing/2014/main" id="{E96AC1EF-E900-B41C-30D5-2BBDFB6F17B0}"/>
              </a:ext>
            </a:extLst>
          </p:cNvPr>
          <p:cNvGrpSpPr/>
          <p:nvPr/>
        </p:nvGrpSpPr>
        <p:grpSpPr>
          <a:xfrm>
            <a:off x="4378761" y="1327630"/>
            <a:ext cx="4406553" cy="2684967"/>
            <a:chOff x="4378761" y="1327630"/>
            <a:chExt cx="4406553" cy="2684967"/>
          </a:xfrm>
        </p:grpSpPr>
        <p:grpSp>
          <p:nvGrpSpPr>
            <p:cNvPr id="20" name="Group 19">
              <a:extLst>
                <a:ext uri="{FF2B5EF4-FFF2-40B4-BE49-F238E27FC236}">
                  <a16:creationId xmlns:a16="http://schemas.microsoft.com/office/drawing/2014/main" id="{56203BB4-43EA-33FD-3178-EAE94E473BEF}"/>
                </a:ext>
              </a:extLst>
            </p:cNvPr>
            <p:cNvGrpSpPr/>
            <p:nvPr/>
          </p:nvGrpSpPr>
          <p:grpSpPr>
            <a:xfrm>
              <a:off x="4388779" y="1327630"/>
              <a:ext cx="1145928" cy="1145928"/>
              <a:chOff x="3215299" y="1108365"/>
              <a:chExt cx="1145928" cy="1145928"/>
            </a:xfrm>
          </p:grpSpPr>
          <p:pic>
            <p:nvPicPr>
              <p:cNvPr id="2" name="Picture 2" descr="Logo&#10;&#10;Description automatically generated">
                <a:extLst>
                  <a:ext uri="{FF2B5EF4-FFF2-40B4-BE49-F238E27FC236}">
                    <a16:creationId xmlns:a16="http://schemas.microsoft.com/office/drawing/2014/main" id="{51FEAA0F-9069-406D-930F-4B045B085137}"/>
                  </a:ext>
                </a:extLst>
              </p:cNvPr>
              <p:cNvPicPr>
                <a:picLocks noChangeAspect="1"/>
              </p:cNvPicPr>
              <p:nvPr/>
            </p:nvPicPr>
            <p:blipFill>
              <a:blip r:embed="rId3"/>
              <a:stretch>
                <a:fillRect/>
              </a:stretch>
            </p:blipFill>
            <p:spPr>
              <a:xfrm>
                <a:off x="3295344" y="1286454"/>
                <a:ext cx="985838" cy="789750"/>
              </a:xfrm>
              <a:prstGeom prst="rect">
                <a:avLst/>
              </a:prstGeom>
            </p:spPr>
          </p:pic>
          <p:sp>
            <p:nvSpPr>
              <p:cNvPr id="3" name="Rectangle 2">
                <a:extLst>
                  <a:ext uri="{FF2B5EF4-FFF2-40B4-BE49-F238E27FC236}">
                    <a16:creationId xmlns:a16="http://schemas.microsoft.com/office/drawing/2014/main" id="{F5B7BD45-C044-8642-9F6E-48FE1BA9C707}"/>
                  </a:ext>
                </a:extLst>
              </p:cNvPr>
              <p:cNvSpPr/>
              <p:nvPr/>
            </p:nvSpPr>
            <p:spPr>
              <a:xfrm>
                <a:off x="3215299" y="1108365"/>
                <a:ext cx="1145928" cy="1145928"/>
              </a:xfrm>
              <a:prstGeom prst="rect">
                <a:avLst/>
              </a:prstGeom>
              <a:noFill/>
              <a:ln w="952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A60320E9-9C01-256D-6531-E6BD9C3E7D48}"/>
                </a:ext>
              </a:extLst>
            </p:cNvPr>
            <p:cNvGrpSpPr/>
            <p:nvPr/>
          </p:nvGrpSpPr>
          <p:grpSpPr>
            <a:xfrm>
              <a:off x="6004493" y="1327630"/>
              <a:ext cx="1145928" cy="1145928"/>
              <a:chOff x="4770053" y="1108365"/>
              <a:chExt cx="1145928" cy="1145928"/>
            </a:xfrm>
          </p:grpSpPr>
          <p:pic>
            <p:nvPicPr>
              <p:cNvPr id="5" name="Picture 5" descr="Icon&#10;&#10;Description automatically generated">
                <a:extLst>
                  <a:ext uri="{FF2B5EF4-FFF2-40B4-BE49-F238E27FC236}">
                    <a16:creationId xmlns:a16="http://schemas.microsoft.com/office/drawing/2014/main" id="{AB31934F-F27B-4A85-BB40-B51F30C50127}"/>
                  </a:ext>
                </a:extLst>
              </p:cNvPr>
              <p:cNvPicPr>
                <a:picLocks noChangeAspect="1"/>
              </p:cNvPicPr>
              <p:nvPr/>
            </p:nvPicPr>
            <p:blipFill>
              <a:blip r:embed="rId4"/>
              <a:stretch>
                <a:fillRect/>
              </a:stretch>
            </p:blipFill>
            <p:spPr>
              <a:xfrm>
                <a:off x="4821014" y="1522988"/>
                <a:ext cx="1044007" cy="316682"/>
              </a:xfrm>
              <a:prstGeom prst="rect">
                <a:avLst/>
              </a:prstGeom>
            </p:spPr>
          </p:pic>
          <p:sp>
            <p:nvSpPr>
              <p:cNvPr id="9" name="Rectangle 8">
                <a:extLst>
                  <a:ext uri="{FF2B5EF4-FFF2-40B4-BE49-F238E27FC236}">
                    <a16:creationId xmlns:a16="http://schemas.microsoft.com/office/drawing/2014/main" id="{10165104-2859-0A04-1180-32AAD7066B19}"/>
                  </a:ext>
                </a:extLst>
              </p:cNvPr>
              <p:cNvSpPr/>
              <p:nvPr/>
            </p:nvSpPr>
            <p:spPr>
              <a:xfrm>
                <a:off x="4770053" y="1108365"/>
                <a:ext cx="1145928" cy="1145928"/>
              </a:xfrm>
              <a:prstGeom prst="rect">
                <a:avLst/>
              </a:prstGeom>
              <a:noFill/>
              <a:ln w="952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09B39552-779A-C14C-8451-534E7FCE0CBE}"/>
                </a:ext>
              </a:extLst>
            </p:cNvPr>
            <p:cNvGrpSpPr/>
            <p:nvPr/>
          </p:nvGrpSpPr>
          <p:grpSpPr>
            <a:xfrm>
              <a:off x="7639386" y="1327630"/>
              <a:ext cx="1145928" cy="1145928"/>
              <a:chOff x="6465906" y="1099030"/>
              <a:chExt cx="1145928" cy="1145928"/>
            </a:xfrm>
          </p:grpSpPr>
          <p:pic>
            <p:nvPicPr>
              <p:cNvPr id="4" name="Picture 4" descr="Shape, circle&#10;&#10;Description automatically generated">
                <a:extLst>
                  <a:ext uri="{FF2B5EF4-FFF2-40B4-BE49-F238E27FC236}">
                    <a16:creationId xmlns:a16="http://schemas.microsoft.com/office/drawing/2014/main" id="{9111D992-A437-4C9F-A829-9ADE347BC46B}"/>
                  </a:ext>
                </a:extLst>
              </p:cNvPr>
              <p:cNvPicPr>
                <a:picLocks noChangeAspect="1"/>
              </p:cNvPicPr>
              <p:nvPr/>
            </p:nvPicPr>
            <p:blipFill>
              <a:blip r:embed="rId5"/>
              <a:stretch>
                <a:fillRect/>
              </a:stretch>
            </p:blipFill>
            <p:spPr>
              <a:xfrm>
                <a:off x="6676461" y="1194822"/>
                <a:ext cx="724818" cy="954344"/>
              </a:xfrm>
              <a:prstGeom prst="rect">
                <a:avLst/>
              </a:prstGeom>
            </p:spPr>
          </p:pic>
          <p:sp>
            <p:nvSpPr>
              <p:cNvPr id="10" name="Rectangle 9">
                <a:extLst>
                  <a:ext uri="{FF2B5EF4-FFF2-40B4-BE49-F238E27FC236}">
                    <a16:creationId xmlns:a16="http://schemas.microsoft.com/office/drawing/2014/main" id="{26E4E81D-25E6-03C4-4B2C-35E2A14B30E2}"/>
                  </a:ext>
                </a:extLst>
              </p:cNvPr>
              <p:cNvSpPr/>
              <p:nvPr/>
            </p:nvSpPr>
            <p:spPr>
              <a:xfrm>
                <a:off x="6465906" y="1099030"/>
                <a:ext cx="1145928" cy="1145928"/>
              </a:xfrm>
              <a:prstGeom prst="rect">
                <a:avLst/>
              </a:prstGeom>
              <a:noFill/>
              <a:ln w="952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E5C09777-532A-EEB3-D86E-6D5AB70F1CF4}"/>
                </a:ext>
              </a:extLst>
            </p:cNvPr>
            <p:cNvGrpSpPr/>
            <p:nvPr/>
          </p:nvGrpSpPr>
          <p:grpSpPr>
            <a:xfrm>
              <a:off x="4378761" y="2866669"/>
              <a:ext cx="1145928" cy="1145928"/>
              <a:chOff x="3205281" y="2570328"/>
              <a:chExt cx="1145928" cy="1145928"/>
            </a:xfrm>
          </p:grpSpPr>
          <p:pic>
            <p:nvPicPr>
              <p:cNvPr id="7" name="Picture 7" descr="A picture containing text, clipart&#10;&#10;Description automatically generated">
                <a:extLst>
                  <a:ext uri="{FF2B5EF4-FFF2-40B4-BE49-F238E27FC236}">
                    <a16:creationId xmlns:a16="http://schemas.microsoft.com/office/drawing/2014/main" id="{B85CF364-A86D-4D43-884E-A799072F14F7}"/>
                  </a:ext>
                </a:extLst>
              </p:cNvPr>
              <p:cNvPicPr>
                <a:picLocks noChangeAspect="1"/>
              </p:cNvPicPr>
              <p:nvPr/>
            </p:nvPicPr>
            <p:blipFill>
              <a:blip r:embed="rId6"/>
              <a:stretch>
                <a:fillRect/>
              </a:stretch>
            </p:blipFill>
            <p:spPr>
              <a:xfrm>
                <a:off x="3212426" y="2956137"/>
                <a:ext cx="1131638" cy="374311"/>
              </a:xfrm>
              <a:prstGeom prst="rect">
                <a:avLst/>
              </a:prstGeom>
            </p:spPr>
          </p:pic>
          <p:sp>
            <p:nvSpPr>
              <p:cNvPr id="11" name="Rectangle 10">
                <a:extLst>
                  <a:ext uri="{FF2B5EF4-FFF2-40B4-BE49-F238E27FC236}">
                    <a16:creationId xmlns:a16="http://schemas.microsoft.com/office/drawing/2014/main" id="{FDF5F09D-08A1-7E7F-30EB-86DBDBA4934F}"/>
                  </a:ext>
                </a:extLst>
              </p:cNvPr>
              <p:cNvSpPr/>
              <p:nvPr/>
            </p:nvSpPr>
            <p:spPr>
              <a:xfrm>
                <a:off x="3205281" y="2570328"/>
                <a:ext cx="1145928" cy="1145928"/>
              </a:xfrm>
              <a:prstGeom prst="rect">
                <a:avLst/>
              </a:prstGeom>
              <a:noFill/>
              <a:ln w="952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AE1FA381-0EB5-4866-2FDC-2A15AACC7303}"/>
                </a:ext>
              </a:extLst>
            </p:cNvPr>
            <p:cNvGrpSpPr/>
            <p:nvPr/>
          </p:nvGrpSpPr>
          <p:grpSpPr>
            <a:xfrm>
              <a:off x="6004492" y="2866669"/>
              <a:ext cx="1145928" cy="1145928"/>
              <a:chOff x="4770052" y="2571750"/>
              <a:chExt cx="1145928" cy="1145928"/>
            </a:xfrm>
          </p:grpSpPr>
          <p:sp>
            <p:nvSpPr>
              <p:cNvPr id="12" name="Rectangle 11">
                <a:extLst>
                  <a:ext uri="{FF2B5EF4-FFF2-40B4-BE49-F238E27FC236}">
                    <a16:creationId xmlns:a16="http://schemas.microsoft.com/office/drawing/2014/main" id="{E90B00B8-4BB4-B71A-EB5B-38BDB09AC5B0}"/>
                  </a:ext>
                </a:extLst>
              </p:cNvPr>
              <p:cNvSpPr/>
              <p:nvPr/>
            </p:nvSpPr>
            <p:spPr>
              <a:xfrm>
                <a:off x="4770052" y="2571750"/>
                <a:ext cx="1145928" cy="1145928"/>
              </a:xfrm>
              <a:prstGeom prst="rect">
                <a:avLst/>
              </a:prstGeom>
              <a:noFill/>
              <a:ln w="952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6" descr="Logo, company name&#10;&#10;Description automatically generated">
                <a:extLst>
                  <a:ext uri="{FF2B5EF4-FFF2-40B4-BE49-F238E27FC236}">
                    <a16:creationId xmlns:a16="http://schemas.microsoft.com/office/drawing/2014/main" id="{F26361D4-E95E-823D-4A6E-50A1B46058CE}"/>
                  </a:ext>
                </a:extLst>
              </p:cNvPr>
              <p:cNvPicPr>
                <a:picLocks noChangeAspect="1"/>
              </p:cNvPicPr>
              <p:nvPr/>
            </p:nvPicPr>
            <p:blipFill>
              <a:blip r:embed="rId7"/>
              <a:stretch>
                <a:fillRect/>
              </a:stretch>
            </p:blipFill>
            <p:spPr>
              <a:xfrm>
                <a:off x="4833667" y="2890039"/>
                <a:ext cx="1018699" cy="509350"/>
              </a:xfrm>
              <a:prstGeom prst="rect">
                <a:avLst/>
              </a:prstGeom>
            </p:spPr>
          </p:pic>
        </p:grpSp>
        <p:grpSp>
          <p:nvGrpSpPr>
            <p:cNvPr id="15" name="Group 14">
              <a:extLst>
                <a:ext uri="{FF2B5EF4-FFF2-40B4-BE49-F238E27FC236}">
                  <a16:creationId xmlns:a16="http://schemas.microsoft.com/office/drawing/2014/main" id="{4CBB0989-4016-F779-DC40-8B1E1BF7A046}"/>
                </a:ext>
              </a:extLst>
            </p:cNvPr>
            <p:cNvGrpSpPr/>
            <p:nvPr/>
          </p:nvGrpSpPr>
          <p:grpSpPr>
            <a:xfrm>
              <a:off x="7639386" y="2866669"/>
              <a:ext cx="1145928" cy="1145928"/>
              <a:chOff x="6465906" y="2638069"/>
              <a:chExt cx="1145928" cy="1145928"/>
            </a:xfrm>
          </p:grpSpPr>
          <p:pic>
            <p:nvPicPr>
              <p:cNvPr id="8" name="Picture 8" descr="A picture containing logo&#10;&#10;Description automatically generated">
                <a:extLst>
                  <a:ext uri="{FF2B5EF4-FFF2-40B4-BE49-F238E27FC236}">
                    <a16:creationId xmlns:a16="http://schemas.microsoft.com/office/drawing/2014/main" id="{5127EB6E-58C7-4BFE-B49C-92E3954F3386}"/>
                  </a:ext>
                </a:extLst>
              </p:cNvPr>
              <p:cNvPicPr>
                <a:picLocks noChangeAspect="1"/>
              </p:cNvPicPr>
              <p:nvPr/>
            </p:nvPicPr>
            <p:blipFill>
              <a:blip r:embed="rId8"/>
              <a:stretch>
                <a:fillRect/>
              </a:stretch>
            </p:blipFill>
            <p:spPr>
              <a:xfrm>
                <a:off x="6503733" y="3032654"/>
                <a:ext cx="1070274" cy="356758"/>
              </a:xfrm>
              <a:prstGeom prst="rect">
                <a:avLst/>
              </a:prstGeom>
            </p:spPr>
          </p:pic>
          <p:sp>
            <p:nvSpPr>
              <p:cNvPr id="14" name="Rectangle 13">
                <a:extLst>
                  <a:ext uri="{FF2B5EF4-FFF2-40B4-BE49-F238E27FC236}">
                    <a16:creationId xmlns:a16="http://schemas.microsoft.com/office/drawing/2014/main" id="{860526D9-E5E6-8AA2-43A5-92F2C3C98ABD}"/>
                  </a:ext>
                </a:extLst>
              </p:cNvPr>
              <p:cNvSpPr/>
              <p:nvPr/>
            </p:nvSpPr>
            <p:spPr>
              <a:xfrm>
                <a:off x="6465906" y="2638069"/>
                <a:ext cx="1145928" cy="1145928"/>
              </a:xfrm>
              <a:prstGeom prst="rect">
                <a:avLst/>
              </a:prstGeom>
              <a:noFill/>
              <a:ln w="952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917536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circle with blue lines&#10;&#10;Description automatically generated">
            <a:extLst>
              <a:ext uri="{FF2B5EF4-FFF2-40B4-BE49-F238E27FC236}">
                <a16:creationId xmlns:a16="http://schemas.microsoft.com/office/drawing/2014/main" id="{0075821B-253D-93DE-8038-3284EBC60A29}"/>
              </a:ext>
            </a:extLst>
          </p:cNvPr>
          <p:cNvPicPr>
            <a:picLocks noChangeAspect="1"/>
          </p:cNvPicPr>
          <p:nvPr/>
        </p:nvPicPr>
        <p:blipFill rotWithShape="1">
          <a:blip r:embed="rId3">
            <a:alphaModFix amt="53000"/>
          </a:blip>
          <a:srcRect t="5086" b="22219"/>
          <a:stretch/>
        </p:blipFill>
        <p:spPr>
          <a:xfrm>
            <a:off x="-1058" y="491066"/>
            <a:ext cx="9144000" cy="4431453"/>
          </a:xfrm>
          <a:prstGeom prst="rect">
            <a:avLst/>
          </a:prstGeom>
        </p:spPr>
      </p:pic>
      <p:sp>
        <p:nvSpPr>
          <p:cNvPr id="4" name="Title 1">
            <a:extLst>
              <a:ext uri="{FF2B5EF4-FFF2-40B4-BE49-F238E27FC236}">
                <a16:creationId xmlns:a16="http://schemas.microsoft.com/office/drawing/2014/main" id="{4EAE1B2D-C5FA-B518-62A6-3CEDBDC27F06}"/>
              </a:ext>
            </a:extLst>
          </p:cNvPr>
          <p:cNvSpPr txBox="1">
            <a:spLocks/>
          </p:cNvSpPr>
          <p:nvPr/>
        </p:nvSpPr>
        <p:spPr>
          <a:xfrm>
            <a:off x="2281071" y="2346107"/>
            <a:ext cx="4581857" cy="466526"/>
          </a:xfrm>
          <a:prstGeom prst="rect">
            <a:avLst/>
          </a:prstGeom>
          <a:solidFill>
            <a:schemeClr val="bg1"/>
          </a:solidFill>
          <a:ln>
            <a:solidFill>
              <a:schemeClr val="bg2"/>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r>
              <a:rPr lang="en-US" sz="1600" b="1" dirty="0">
                <a:solidFill>
                  <a:schemeClr val="tx1"/>
                </a:solidFill>
                <a:hlinkClick r:id="rId4"/>
              </a:rPr>
              <a:t>Lab 1: Installing Linux on VirtualBox</a:t>
            </a:r>
            <a:r>
              <a:rPr lang="en-US" sz="1600" b="1" dirty="0">
                <a:solidFill>
                  <a:schemeClr val="tx1"/>
                </a:solidFill>
              </a:rPr>
              <a:t> </a:t>
            </a:r>
          </a:p>
        </p:txBody>
      </p:sp>
    </p:spTree>
    <p:extLst>
      <p:ext uri="{BB962C8B-B14F-4D97-AF65-F5344CB8AC3E}">
        <p14:creationId xmlns:p14="http://schemas.microsoft.com/office/powerpoint/2010/main" val="3450046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TextShape 1"/>
          <p:cNvSpPr txBox="1"/>
          <p:nvPr/>
        </p:nvSpPr>
        <p:spPr>
          <a:xfrm>
            <a:off x="139507" y="472254"/>
            <a:ext cx="4440113" cy="350705"/>
          </a:xfrm>
          <a:prstGeom prst="rect">
            <a:avLst/>
          </a:prstGeom>
          <a:noFill/>
          <a:ln w="0">
            <a:noFill/>
          </a:ln>
        </p:spPr>
        <p:txBody>
          <a:bodyPr lIns="91530" tIns="91530" rIns="91530" bIns="91530" anchor="t">
            <a:noAutofit/>
          </a:bodyPr>
          <a:lstStyle/>
          <a:p>
            <a:r>
              <a:rPr lang="en-US" sz="1600" b="1" spc="-1" dirty="0">
                <a:solidFill>
                  <a:srgbClr val="002060"/>
                </a:solidFill>
              </a:rPr>
              <a:t>What is a Linux Kernel?</a:t>
            </a:r>
            <a:endParaRPr lang="en-US" sz="1600" spc="-1" dirty="0">
              <a:latin typeface="Calibri"/>
            </a:endParaRPr>
          </a:p>
        </p:txBody>
      </p:sp>
      <p:sp>
        <p:nvSpPr>
          <p:cNvPr id="238" name="CustomShape 2"/>
          <p:cNvSpPr/>
          <p:nvPr/>
        </p:nvSpPr>
        <p:spPr>
          <a:xfrm>
            <a:off x="148733" y="902836"/>
            <a:ext cx="4423267" cy="2223686"/>
          </a:xfrm>
          <a:prstGeom prst="rect">
            <a:avLst/>
          </a:prstGeom>
          <a:noFill/>
          <a:ln w="0">
            <a:noFill/>
          </a:ln>
        </p:spPr>
        <p:style>
          <a:lnRef idx="0">
            <a:scrgbClr r="0" g="0" b="0"/>
          </a:lnRef>
          <a:fillRef idx="0">
            <a:scrgbClr r="0" g="0" b="0"/>
          </a:fillRef>
          <a:effectRef idx="0">
            <a:scrgbClr r="0" g="0" b="0"/>
          </a:effectRef>
          <a:fontRef idx="minor"/>
        </p:style>
        <p:txBody>
          <a:bodyPr wrap="square" lIns="68580" tIns="34290" rIns="68580" bIns="34290" anchor="t">
            <a:spAutoFit/>
          </a:bodyPr>
          <a:lstStyle/>
          <a:p>
            <a:pPr>
              <a:buClr>
                <a:srgbClr val="213163"/>
              </a:buClr>
            </a:pPr>
            <a:r>
              <a:rPr lang="en-IN" spc="-1" dirty="0">
                <a:latin typeface="Arial"/>
                <a:ea typeface="Times New Roman"/>
              </a:rPr>
              <a:t>Kernel runs each processes and provides system services to processes, provides protected access to hardware to processes.</a:t>
            </a:r>
            <a:endParaRPr lang="en-IN" spc="-1" dirty="0">
              <a:latin typeface="Arial"/>
            </a:endParaRPr>
          </a:p>
          <a:p>
            <a:pPr>
              <a:buClr>
                <a:srgbClr val="213163"/>
              </a:buClr>
              <a:buFont typeface="Arial" panose="020B0604020202020204" pitchFamily="34" charset="0"/>
              <a:buChar char="•"/>
            </a:pPr>
            <a:endParaRPr lang="en-IN" spc="-1" dirty="0">
              <a:latin typeface="Arial"/>
              <a:ea typeface="Times New Roman"/>
            </a:endParaRPr>
          </a:p>
          <a:p>
            <a:pPr>
              <a:buClr>
                <a:srgbClr val="213163"/>
              </a:buClr>
            </a:pPr>
            <a:r>
              <a:rPr lang="en-IN" spc="-1" dirty="0">
                <a:ea typeface="+mn-lt"/>
                <a:cs typeface="+mn-lt"/>
              </a:rPr>
              <a:t>The kernel has the following jobs:</a:t>
            </a:r>
          </a:p>
          <a:p>
            <a:pPr marL="182880">
              <a:buClr>
                <a:srgbClr val="213163"/>
              </a:buClr>
              <a:buFont typeface="Arial" panose="020B0604020202020204" pitchFamily="34" charset="0"/>
              <a:buChar char="•"/>
            </a:pPr>
            <a:endParaRPr lang="en-IN" spc="-1" dirty="0">
              <a:ea typeface="+mn-lt"/>
              <a:cs typeface="+mn-lt"/>
            </a:endParaRPr>
          </a:p>
          <a:p>
            <a:pPr marL="182880" indent="-182880">
              <a:buClr>
                <a:srgbClr val="213163"/>
              </a:buClr>
              <a:buFont typeface="Arial" panose="020B0604020202020204" pitchFamily="34" charset="0"/>
              <a:buChar char="•"/>
            </a:pPr>
            <a:r>
              <a:rPr lang="en-US" spc="-1" dirty="0">
                <a:ea typeface="+mn-lt"/>
                <a:cs typeface="+mn-lt"/>
              </a:rPr>
              <a:t>Memory management</a:t>
            </a:r>
            <a:endParaRPr lang="en-US" spc="-1" dirty="0">
              <a:latin typeface="Arial"/>
            </a:endParaRPr>
          </a:p>
          <a:p>
            <a:pPr marL="182880" indent="-182880">
              <a:buClr>
                <a:srgbClr val="213163"/>
              </a:buClr>
              <a:buFont typeface="Arial" panose="020B0604020202020204" pitchFamily="34" charset="0"/>
              <a:buChar char="•"/>
            </a:pPr>
            <a:r>
              <a:rPr lang="en-US" spc="-1" dirty="0">
                <a:ea typeface="+mn-lt"/>
                <a:cs typeface="+mn-lt"/>
              </a:rPr>
              <a:t>Process management</a:t>
            </a:r>
          </a:p>
          <a:p>
            <a:pPr marL="182880" indent="-182880">
              <a:buClr>
                <a:srgbClr val="213163"/>
              </a:buClr>
              <a:buFont typeface="Arial" panose="020B0604020202020204" pitchFamily="34" charset="0"/>
              <a:buChar char="•"/>
            </a:pPr>
            <a:r>
              <a:rPr lang="en-US" spc="-1" dirty="0">
                <a:ea typeface="+mn-lt"/>
                <a:cs typeface="+mn-lt"/>
              </a:rPr>
              <a:t>Device drivers</a:t>
            </a:r>
            <a:endParaRPr lang="en-US" dirty="0"/>
          </a:p>
          <a:p>
            <a:pPr marL="182880" indent="-182880">
              <a:buClr>
                <a:srgbClr val="213163"/>
              </a:buClr>
              <a:buFont typeface="Arial" panose="020B0604020202020204" pitchFamily="34" charset="0"/>
              <a:buChar char="•"/>
            </a:pPr>
            <a:r>
              <a:rPr lang="en-US" spc="-1" dirty="0">
                <a:ea typeface="+mn-lt"/>
                <a:cs typeface="+mn-lt"/>
              </a:rPr>
              <a:t>System calls and security</a:t>
            </a:r>
            <a:endParaRPr lang="en-US" dirty="0"/>
          </a:p>
        </p:txBody>
      </p:sp>
      <p:pic>
        <p:nvPicPr>
          <p:cNvPr id="2" name="Picture 2" descr="Diagram&#10;&#10;Description automatically generated">
            <a:extLst>
              <a:ext uri="{FF2B5EF4-FFF2-40B4-BE49-F238E27FC236}">
                <a16:creationId xmlns:a16="http://schemas.microsoft.com/office/drawing/2014/main" id="{901FD9E4-2C97-4C0E-B470-C16315E78C44}"/>
              </a:ext>
            </a:extLst>
          </p:cNvPr>
          <p:cNvPicPr>
            <a:picLocks noChangeAspect="1"/>
          </p:cNvPicPr>
          <p:nvPr/>
        </p:nvPicPr>
        <p:blipFill>
          <a:blip r:embed="rId3"/>
          <a:stretch>
            <a:fillRect/>
          </a:stretch>
        </p:blipFill>
        <p:spPr>
          <a:xfrm>
            <a:off x="5494538" y="821993"/>
            <a:ext cx="3419715" cy="2708512"/>
          </a:xfrm>
          <a:prstGeom prst="rect">
            <a:avLst/>
          </a:prstGeom>
        </p:spPr>
      </p:pic>
      <p:sp>
        <p:nvSpPr>
          <p:cNvPr id="4" name="TextBox 3">
            <a:extLst>
              <a:ext uri="{FF2B5EF4-FFF2-40B4-BE49-F238E27FC236}">
                <a16:creationId xmlns:a16="http://schemas.microsoft.com/office/drawing/2014/main" id="{5EAB4B31-9549-1F0E-7924-47DF3C0AB2CB}"/>
              </a:ext>
            </a:extLst>
          </p:cNvPr>
          <p:cNvSpPr txBox="1"/>
          <p:nvPr/>
        </p:nvSpPr>
        <p:spPr>
          <a:xfrm>
            <a:off x="690891" y="4656005"/>
            <a:ext cx="683767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0000FF"/>
                </a:solidFill>
                <a:hlinkClick r:id="rId4">
                  <a:extLst>
                    <a:ext uri="{A12FA001-AC4F-418D-AE19-62706E023703}">
                      <ahyp:hlinkClr xmlns:ahyp="http://schemas.microsoft.com/office/drawing/2018/hyperlinkcolor" val="tx"/>
                    </a:ext>
                  </a:extLst>
                </a:hlinkClick>
              </a:rPr>
              <a:t>https://blog.digilentinc.com/wp-content/uploads/2015/05/1280px-Kernel_Layout.svg_.png</a:t>
            </a:r>
            <a:endParaRPr lang="en-US" sz="1200" dirty="0">
              <a:solidFill>
                <a:srgbClr val="0000FF"/>
              </a:solidFill>
            </a:endParaRPr>
          </a:p>
        </p:txBody>
      </p:sp>
      <p:sp>
        <p:nvSpPr>
          <p:cNvPr id="5" name="TextBox 4">
            <a:extLst>
              <a:ext uri="{FF2B5EF4-FFF2-40B4-BE49-F238E27FC236}">
                <a16:creationId xmlns:a16="http://schemas.microsoft.com/office/drawing/2014/main" id="{082A4C9E-A158-9504-A5DE-2B72520C248A}"/>
              </a:ext>
            </a:extLst>
          </p:cNvPr>
          <p:cNvSpPr txBox="1"/>
          <p:nvPr/>
        </p:nvSpPr>
        <p:spPr>
          <a:xfrm>
            <a:off x="131887" y="465600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6" name="Straight Connector 5">
            <a:extLst>
              <a:ext uri="{FF2B5EF4-FFF2-40B4-BE49-F238E27FC236}">
                <a16:creationId xmlns:a16="http://schemas.microsoft.com/office/drawing/2014/main" id="{86323EC3-9FE0-1289-D722-86F176C176CC}"/>
              </a:ext>
            </a:extLst>
          </p:cNvPr>
          <p:cNvCxnSpPr>
            <a:cxnSpLocks/>
          </p:cNvCxnSpPr>
          <p:nvPr/>
        </p:nvCxnSpPr>
        <p:spPr>
          <a:xfrm>
            <a:off x="0" y="4595045"/>
            <a:ext cx="9144000" cy="10783"/>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TextShape 38"/>
          <p:cNvSpPr txBox="1"/>
          <p:nvPr/>
        </p:nvSpPr>
        <p:spPr>
          <a:xfrm>
            <a:off x="121183" y="443505"/>
            <a:ext cx="4580357" cy="476285"/>
          </a:xfrm>
          <a:prstGeom prst="rect">
            <a:avLst/>
          </a:prstGeom>
          <a:noFill/>
          <a:ln w="0">
            <a:noFill/>
          </a:ln>
        </p:spPr>
        <p:txBody>
          <a:bodyPr lIns="91530" tIns="91530" rIns="91530" bIns="91530" anchor="ctr">
            <a:noAutofit/>
          </a:bodyPr>
          <a:lstStyle/>
          <a:p>
            <a:pPr algn="l" rtl="0" fontAlgn="base"/>
            <a:r>
              <a:rPr lang="en-US" sz="1600" b="1" spc="-1" dirty="0">
                <a:solidFill>
                  <a:srgbClr val="002060"/>
                </a:solidFill>
              </a:rPr>
              <a:t>Linux File System</a:t>
            </a:r>
            <a:r>
              <a:rPr lang="en-US" sz="1600" dirty="0">
                <a:latin typeface="Arial" panose="020B0604020202020204" pitchFamily="34" charset="0"/>
              </a:rPr>
              <a:t>​​</a:t>
            </a:r>
            <a:endParaRPr lang="en-US" sz="1600" dirty="0">
              <a:latin typeface="Segoe UI" panose="020B0502040204020203" pitchFamily="34" charset="0"/>
            </a:endParaRPr>
          </a:p>
        </p:txBody>
      </p:sp>
      <p:sp>
        <p:nvSpPr>
          <p:cNvPr id="2" name="TextBox 1">
            <a:extLst>
              <a:ext uri="{FF2B5EF4-FFF2-40B4-BE49-F238E27FC236}">
                <a16:creationId xmlns:a16="http://schemas.microsoft.com/office/drawing/2014/main" id="{BDE28758-2E43-4595-A813-C2F42D8AF3D2}"/>
              </a:ext>
            </a:extLst>
          </p:cNvPr>
          <p:cNvSpPr txBox="1"/>
          <p:nvPr/>
        </p:nvSpPr>
        <p:spPr>
          <a:xfrm>
            <a:off x="3543300" y="2400300"/>
            <a:ext cx="2057400"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endParaRPr lang="en-US" sz="1050"/>
          </a:p>
        </p:txBody>
      </p:sp>
      <p:sp>
        <p:nvSpPr>
          <p:cNvPr id="3" name="TextBox 2">
            <a:extLst>
              <a:ext uri="{FF2B5EF4-FFF2-40B4-BE49-F238E27FC236}">
                <a16:creationId xmlns:a16="http://schemas.microsoft.com/office/drawing/2014/main" id="{E5E8A398-F161-4983-F0EA-B88F0B3FFE76}"/>
              </a:ext>
            </a:extLst>
          </p:cNvPr>
          <p:cNvSpPr txBox="1"/>
          <p:nvPr/>
        </p:nvSpPr>
        <p:spPr>
          <a:xfrm>
            <a:off x="156897" y="904550"/>
            <a:ext cx="8769246" cy="500137"/>
          </a:xfrm>
          <a:prstGeom prst="rect">
            <a:avLst/>
          </a:prstGeom>
          <a:noFill/>
        </p:spPr>
        <p:txBody>
          <a:bodyPr wrap="square" lIns="68580" tIns="34290" rIns="68580" bIns="34290" rtlCol="0" anchor="t">
            <a:spAutoFit/>
          </a:bodyPr>
          <a:lstStyle/>
          <a:p>
            <a:pPr fontAlgn="base"/>
            <a:r>
              <a:rPr lang="en-IN"/>
              <a:t>The kernel maintains a single hierarchical directory structure to organize all files in the system. In Microsoft Windows, each disk device has its own directory hierarchy.</a:t>
            </a:r>
            <a:r>
              <a:rPr lang="en-US"/>
              <a:t>​</a:t>
            </a:r>
          </a:p>
        </p:txBody>
      </p:sp>
      <p:pic>
        <p:nvPicPr>
          <p:cNvPr id="2050" name="Picture 2">
            <a:extLst>
              <a:ext uri="{FF2B5EF4-FFF2-40B4-BE49-F238E27FC236}">
                <a16:creationId xmlns:a16="http://schemas.microsoft.com/office/drawing/2014/main" id="{764DF14D-B3E1-2717-83F3-9FD2FAD1E9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354" y="1952119"/>
            <a:ext cx="7213292" cy="21781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DEFCF79-3493-42D1-87D5-729249CD2071}"/>
              </a:ext>
            </a:extLst>
          </p:cNvPr>
          <p:cNvSpPr txBox="1"/>
          <p:nvPr/>
        </p:nvSpPr>
        <p:spPr>
          <a:xfrm>
            <a:off x="3702050" y="2416175"/>
            <a:ext cx="2057400"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endParaRPr lang="en-US" sz="1050"/>
          </a:p>
        </p:txBody>
      </p:sp>
      <p:sp>
        <p:nvSpPr>
          <p:cNvPr id="7" name="TextBox 6">
            <a:extLst>
              <a:ext uri="{FF2B5EF4-FFF2-40B4-BE49-F238E27FC236}">
                <a16:creationId xmlns:a16="http://schemas.microsoft.com/office/drawing/2014/main" id="{18EA9FF7-BF87-6FD8-3D0C-8884F06EA33F}"/>
              </a:ext>
            </a:extLst>
          </p:cNvPr>
          <p:cNvSpPr txBox="1"/>
          <p:nvPr/>
        </p:nvSpPr>
        <p:spPr>
          <a:xfrm>
            <a:off x="120433" y="885805"/>
            <a:ext cx="8237614" cy="2893100"/>
          </a:xfrm>
          <a:prstGeom prst="rect">
            <a:avLst/>
          </a:prstGeom>
          <a:noFill/>
        </p:spPr>
        <p:txBody>
          <a:bodyPr wrap="square">
            <a:spAutoFit/>
          </a:bodyPr>
          <a:lstStyle/>
          <a:p>
            <a:r>
              <a:rPr lang="en-US" dirty="0"/>
              <a:t>In a Linux file system, there are several important directories that serve specific purposes and hold essential system and user data. </a:t>
            </a:r>
            <a:endParaRPr lang="en-IN" dirty="0"/>
          </a:p>
          <a:p>
            <a:endParaRPr lang="en-IN" dirty="0"/>
          </a:p>
          <a:p>
            <a:r>
              <a:rPr lang="en-IN" dirty="0"/>
              <a:t>1. **/** (Root Directory)</a:t>
            </a:r>
          </a:p>
          <a:p>
            <a:r>
              <a:rPr lang="en-IN" dirty="0"/>
              <a:t>2. **/bin (Binary Binaries)</a:t>
            </a:r>
          </a:p>
          <a:p>
            <a:r>
              <a:rPr lang="en-IN" dirty="0"/>
              <a:t>3. **/etc (System Configuration Files)</a:t>
            </a:r>
          </a:p>
          <a:p>
            <a:r>
              <a:rPr lang="en-IN" dirty="0"/>
              <a:t>4. **/home (User Home Directories)</a:t>
            </a:r>
          </a:p>
          <a:p>
            <a:r>
              <a:rPr lang="en-IN" dirty="0"/>
              <a:t>5. **/</a:t>
            </a:r>
            <a:r>
              <a:rPr lang="en-IN" dirty="0" err="1"/>
              <a:t>usr</a:t>
            </a:r>
            <a:r>
              <a:rPr lang="en-IN" dirty="0"/>
              <a:t> (User Binaries and Libraries)</a:t>
            </a:r>
          </a:p>
          <a:p>
            <a:r>
              <a:rPr lang="en-IN" dirty="0"/>
              <a:t>6. **/var (Variable Files)</a:t>
            </a:r>
          </a:p>
          <a:p>
            <a:r>
              <a:rPr lang="en-IN" dirty="0"/>
              <a:t>7. **/</a:t>
            </a:r>
            <a:r>
              <a:rPr lang="en-IN" dirty="0" err="1"/>
              <a:t>tmp</a:t>
            </a:r>
            <a:r>
              <a:rPr lang="en-IN" dirty="0"/>
              <a:t> (Temporary Files)</a:t>
            </a:r>
          </a:p>
          <a:p>
            <a:r>
              <a:rPr lang="en-IN" dirty="0"/>
              <a:t>8. **/dev (Device Files)</a:t>
            </a:r>
          </a:p>
          <a:p>
            <a:r>
              <a:rPr lang="en-IN" dirty="0"/>
              <a:t>9. **/boot (Boot Loader Files)</a:t>
            </a:r>
          </a:p>
          <a:p>
            <a:r>
              <a:rPr lang="en-IN" dirty="0"/>
              <a:t>10. **/opt (Optional Software)</a:t>
            </a:r>
          </a:p>
        </p:txBody>
      </p:sp>
      <p:sp>
        <p:nvSpPr>
          <p:cNvPr id="8" name="TextShape 38">
            <a:extLst>
              <a:ext uri="{FF2B5EF4-FFF2-40B4-BE49-F238E27FC236}">
                <a16:creationId xmlns:a16="http://schemas.microsoft.com/office/drawing/2014/main" id="{47D74A74-E61C-F1BD-2BD0-12A0855DDA2C}"/>
              </a:ext>
            </a:extLst>
          </p:cNvPr>
          <p:cNvSpPr txBox="1"/>
          <p:nvPr/>
        </p:nvSpPr>
        <p:spPr>
          <a:xfrm>
            <a:off x="135673" y="460160"/>
            <a:ext cx="4543007" cy="445774"/>
          </a:xfrm>
          <a:prstGeom prst="rect">
            <a:avLst/>
          </a:prstGeom>
          <a:noFill/>
          <a:ln w="0">
            <a:noFill/>
          </a:ln>
        </p:spPr>
        <p:txBody>
          <a:bodyPr lIns="91530" tIns="91530" rIns="91530" bIns="91530">
            <a:noAutofit/>
          </a:bodyPr>
          <a:lstStyle/>
          <a:p>
            <a:pPr algn="l" rtl="0" fontAlgn="base"/>
            <a:r>
              <a:rPr lang="en-US" sz="1600" b="1" spc="-1" dirty="0">
                <a:solidFill>
                  <a:srgbClr val="002060"/>
                </a:solidFill>
              </a:rPr>
              <a:t>Important Directories (Linux File System)</a:t>
            </a:r>
            <a:r>
              <a:rPr lang="en-US" sz="1600" dirty="0">
                <a:latin typeface="Arial" panose="020B0604020202020204" pitchFamily="34" charset="0"/>
              </a:rPr>
              <a:t>​</a:t>
            </a:r>
            <a:endParaRPr lang="en-US" sz="1600" dirty="0">
              <a:latin typeface="Segoe UI" panose="020B0502040204020203" pitchFamily="34" charset="0"/>
            </a:endParaRPr>
          </a:p>
          <a:p>
            <a:pPr>
              <a:lnSpc>
                <a:spcPct val="90000"/>
              </a:lnSpc>
            </a:pPr>
            <a:endParaRPr lang="en-US" sz="1600" spc="-1" dirty="0">
              <a:latin typeface="Calibri"/>
            </a:endParaRPr>
          </a:p>
        </p:txBody>
      </p:sp>
    </p:spTree>
    <p:extLst>
      <p:ext uri="{BB962C8B-B14F-4D97-AF65-F5344CB8AC3E}">
        <p14:creationId xmlns:p14="http://schemas.microsoft.com/office/powerpoint/2010/main" val="3953124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F7AEA-BC89-4573-A0BB-CDE9E701D100}"/>
              </a:ext>
            </a:extLst>
          </p:cNvPr>
          <p:cNvSpPr>
            <a:spLocks noGrp="1"/>
          </p:cNvSpPr>
          <p:nvPr>
            <p:ph type="title"/>
          </p:nvPr>
        </p:nvSpPr>
        <p:spPr>
          <a:xfrm>
            <a:off x="213360" y="496001"/>
            <a:ext cx="3274958" cy="368869"/>
          </a:xfrm>
        </p:spPr>
        <p:txBody>
          <a:bodyPr/>
          <a:lstStyle/>
          <a:p>
            <a:r>
              <a:rPr lang="en-US" sz="1600" b="1" dirty="0">
                <a:solidFill>
                  <a:srgbClr val="213163"/>
                </a:solidFill>
              </a:rPr>
              <a:t>ls command </a:t>
            </a:r>
          </a:p>
        </p:txBody>
      </p:sp>
      <p:graphicFrame>
        <p:nvGraphicFramePr>
          <p:cNvPr id="5" name="Table 4">
            <a:extLst>
              <a:ext uri="{FF2B5EF4-FFF2-40B4-BE49-F238E27FC236}">
                <a16:creationId xmlns:a16="http://schemas.microsoft.com/office/drawing/2014/main" id="{3E2F9DFB-329A-4213-8158-7B03C0C99682}"/>
              </a:ext>
            </a:extLst>
          </p:cNvPr>
          <p:cNvGraphicFramePr>
            <a:graphicFrameLocks noGrp="1"/>
          </p:cNvGraphicFramePr>
          <p:nvPr>
            <p:extLst>
              <p:ext uri="{D42A27DB-BD31-4B8C-83A1-F6EECF244321}">
                <p14:modId xmlns:p14="http://schemas.microsoft.com/office/powerpoint/2010/main" val="1079116611"/>
              </p:ext>
            </p:extLst>
          </p:nvPr>
        </p:nvGraphicFramePr>
        <p:xfrm>
          <a:off x="1147559" y="1099582"/>
          <a:ext cx="7087525" cy="2764632"/>
        </p:xfrm>
        <a:graphic>
          <a:graphicData uri="http://schemas.openxmlformats.org/drawingml/2006/table">
            <a:tbl>
              <a:tblPr firstRow="1" bandRow="1">
                <a:tableStyleId>{5940675A-B579-460E-94D1-54222C63F5DA}</a:tableStyleId>
              </a:tblPr>
              <a:tblGrid>
                <a:gridCol w="3450167">
                  <a:extLst>
                    <a:ext uri="{9D8B030D-6E8A-4147-A177-3AD203B41FA5}">
                      <a16:colId xmlns:a16="http://schemas.microsoft.com/office/drawing/2014/main" val="2279733538"/>
                    </a:ext>
                  </a:extLst>
                </a:gridCol>
                <a:gridCol w="3637358">
                  <a:extLst>
                    <a:ext uri="{9D8B030D-6E8A-4147-A177-3AD203B41FA5}">
                      <a16:colId xmlns:a16="http://schemas.microsoft.com/office/drawing/2014/main" val="3523127192"/>
                    </a:ext>
                  </a:extLst>
                </a:gridCol>
              </a:tblGrid>
              <a:tr h="921544">
                <a:tc>
                  <a:txBody>
                    <a:bodyPr/>
                    <a:lstStyle/>
                    <a:p>
                      <a:pPr algn="l" rtl="0" fontAlgn="t">
                        <a:spcBef>
                          <a:spcPts val="0"/>
                        </a:spcBef>
                        <a:spcAft>
                          <a:spcPts val="0"/>
                        </a:spcAft>
                      </a:pPr>
                      <a:r>
                        <a:rPr lang="en-US" sz="1400" dirty="0">
                          <a:effectLst/>
                        </a:rPr>
                        <a:t>ls -a (all)</a:t>
                      </a:r>
                      <a:br>
                        <a:rPr lang="en-US" sz="1400" dirty="0">
                          <a:effectLst/>
                        </a:rPr>
                      </a:br>
                      <a:r>
                        <a:rPr lang="en-US" sz="1400" dirty="0">
                          <a:effectLst/>
                        </a:rPr>
                        <a:t>Lists all the files (including .* files)</a:t>
                      </a:r>
                    </a:p>
                  </a:txBody>
                  <a:tcPr marL="71438" marR="71438" marT="35719" marB="35719"/>
                </a:tc>
                <a:tc>
                  <a:txBody>
                    <a:bodyPr/>
                    <a:lstStyle/>
                    <a:p>
                      <a:pPr algn="l" rtl="0" fontAlgn="t">
                        <a:spcBef>
                          <a:spcPts val="0"/>
                        </a:spcBef>
                        <a:spcAft>
                          <a:spcPts val="0"/>
                        </a:spcAft>
                      </a:pPr>
                      <a:r>
                        <a:rPr lang="en-US" sz="1400">
                          <a:effectLst/>
                        </a:rPr>
                        <a:t>ls -S (size)</a:t>
                      </a:r>
                      <a:br>
                        <a:rPr lang="en-US" sz="1400">
                          <a:effectLst/>
                        </a:rPr>
                      </a:br>
                      <a:r>
                        <a:rPr lang="en-US" sz="1400">
                          <a:effectLst/>
                        </a:rPr>
                        <a:t>Lists the biggest files first</a:t>
                      </a:r>
                    </a:p>
                  </a:txBody>
                  <a:tcPr marL="71438" marR="71438" marT="35719" marB="35719"/>
                </a:tc>
                <a:extLst>
                  <a:ext uri="{0D108BD9-81ED-4DB2-BD59-A6C34878D82A}">
                    <a16:rowId xmlns:a16="http://schemas.microsoft.com/office/drawing/2014/main" val="629459016"/>
                  </a:ext>
                </a:extLst>
              </a:tr>
              <a:tr h="921544">
                <a:tc>
                  <a:txBody>
                    <a:bodyPr/>
                    <a:lstStyle/>
                    <a:p>
                      <a:pPr algn="l" rtl="0" fontAlgn="t">
                        <a:spcBef>
                          <a:spcPts val="0"/>
                        </a:spcBef>
                        <a:spcAft>
                          <a:spcPts val="0"/>
                        </a:spcAft>
                      </a:pPr>
                      <a:r>
                        <a:rPr lang="en-US" sz="1400" dirty="0">
                          <a:effectLst/>
                        </a:rPr>
                        <a:t>ls -l (long)</a:t>
                      </a:r>
                      <a:br>
                        <a:rPr lang="en-US" sz="1400" dirty="0">
                          <a:effectLst/>
                        </a:rPr>
                      </a:br>
                      <a:r>
                        <a:rPr lang="en-US" sz="1400" dirty="0">
                          <a:effectLst/>
                        </a:rPr>
                        <a:t>Long listing (type, date, size, owner, permissions)</a:t>
                      </a:r>
                    </a:p>
                  </a:txBody>
                  <a:tcPr marL="71438" marR="71438" marT="35719" marB="35719"/>
                </a:tc>
                <a:tc>
                  <a:txBody>
                    <a:bodyPr/>
                    <a:lstStyle/>
                    <a:p>
                      <a:pPr algn="l" rtl="0" fontAlgn="t">
                        <a:spcBef>
                          <a:spcPts val="0"/>
                        </a:spcBef>
                        <a:spcAft>
                          <a:spcPts val="0"/>
                        </a:spcAft>
                      </a:pPr>
                      <a:r>
                        <a:rPr lang="en-US" sz="1400">
                          <a:effectLst/>
                        </a:rPr>
                        <a:t>ls -r (reverse)</a:t>
                      </a:r>
                      <a:br>
                        <a:rPr lang="en-US" sz="1400">
                          <a:effectLst/>
                        </a:rPr>
                      </a:br>
                      <a:r>
                        <a:rPr lang="en-US" sz="1400">
                          <a:effectLst/>
                        </a:rPr>
                        <a:t>Reverses the sort order</a:t>
                      </a:r>
                    </a:p>
                  </a:txBody>
                  <a:tcPr marL="71438" marR="71438" marT="35719" marB="35719"/>
                </a:tc>
                <a:extLst>
                  <a:ext uri="{0D108BD9-81ED-4DB2-BD59-A6C34878D82A}">
                    <a16:rowId xmlns:a16="http://schemas.microsoft.com/office/drawing/2014/main" val="167930244"/>
                  </a:ext>
                </a:extLst>
              </a:tr>
              <a:tr h="921544">
                <a:tc>
                  <a:txBody>
                    <a:bodyPr/>
                    <a:lstStyle/>
                    <a:p>
                      <a:pPr algn="l" rtl="0" fontAlgn="t">
                        <a:spcBef>
                          <a:spcPts val="0"/>
                        </a:spcBef>
                        <a:spcAft>
                          <a:spcPts val="0"/>
                        </a:spcAft>
                      </a:pPr>
                      <a:r>
                        <a:rPr lang="en-US" sz="1400" dirty="0">
                          <a:effectLst/>
                        </a:rPr>
                        <a:t>ls -t (time)</a:t>
                      </a:r>
                      <a:br>
                        <a:rPr lang="en-US" sz="1400" dirty="0">
                          <a:effectLst/>
                        </a:rPr>
                      </a:br>
                      <a:r>
                        <a:rPr lang="en-US" sz="1400" dirty="0">
                          <a:effectLst/>
                        </a:rPr>
                        <a:t>Lists the most recent files first</a:t>
                      </a:r>
                    </a:p>
                  </a:txBody>
                  <a:tcPr marL="71438" marR="71438" marT="35719" marB="35719"/>
                </a:tc>
                <a:tc>
                  <a:txBody>
                    <a:bodyPr/>
                    <a:lstStyle/>
                    <a:p>
                      <a:pPr algn="l" rtl="0" fontAlgn="t">
                        <a:spcBef>
                          <a:spcPts val="0"/>
                        </a:spcBef>
                        <a:spcAft>
                          <a:spcPts val="0"/>
                        </a:spcAft>
                      </a:pPr>
                      <a:r>
                        <a:rPr lang="en-US" sz="1400" dirty="0">
                          <a:effectLst/>
                        </a:rPr>
                        <a:t>ls -</a:t>
                      </a:r>
                      <a:r>
                        <a:rPr lang="en-US" sz="1400" dirty="0" err="1">
                          <a:effectLst/>
                        </a:rPr>
                        <a:t>ltr</a:t>
                      </a:r>
                      <a:r>
                        <a:rPr lang="en-US" sz="1400" dirty="0">
                          <a:effectLst/>
                        </a:rPr>
                        <a:t> (options can be combined)</a:t>
                      </a:r>
                      <a:br>
                        <a:rPr lang="en-US" sz="1400" dirty="0">
                          <a:effectLst/>
                        </a:rPr>
                      </a:br>
                      <a:r>
                        <a:rPr lang="en-US" sz="1400" dirty="0">
                          <a:effectLst/>
                        </a:rPr>
                        <a:t>Long listing, most recent files at the end</a:t>
                      </a:r>
                    </a:p>
                  </a:txBody>
                  <a:tcPr marL="71438" marR="71438" marT="35719" marB="35719"/>
                </a:tc>
                <a:extLst>
                  <a:ext uri="{0D108BD9-81ED-4DB2-BD59-A6C34878D82A}">
                    <a16:rowId xmlns:a16="http://schemas.microsoft.com/office/drawing/2014/main" val="2254720158"/>
                  </a:ext>
                </a:extLst>
              </a:tr>
            </a:tbl>
          </a:graphicData>
        </a:graphic>
      </p:graphicFrame>
      <p:sp>
        <p:nvSpPr>
          <p:cNvPr id="6" name="TextBox 5">
            <a:extLst>
              <a:ext uri="{FF2B5EF4-FFF2-40B4-BE49-F238E27FC236}">
                <a16:creationId xmlns:a16="http://schemas.microsoft.com/office/drawing/2014/main" id="{2264480B-10BE-4D8F-974A-17355EA3F80F}"/>
              </a:ext>
            </a:extLst>
          </p:cNvPr>
          <p:cNvSpPr txBox="1"/>
          <p:nvPr/>
        </p:nvSpPr>
        <p:spPr>
          <a:xfrm>
            <a:off x="150236" y="4007486"/>
            <a:ext cx="8300344" cy="28469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dirty="0">
                <a:cs typeface="Calibri"/>
              </a:rPr>
              <a:t>Lists the files in the current directory, in alphanumeric order, except files starting with the “.” character</a:t>
            </a:r>
            <a:endParaRPr lang="en-US" dirty="0"/>
          </a:p>
        </p:txBody>
      </p:sp>
    </p:spTree>
    <p:extLst>
      <p:ext uri="{BB962C8B-B14F-4D97-AF65-F5344CB8AC3E}">
        <p14:creationId xmlns:p14="http://schemas.microsoft.com/office/powerpoint/2010/main" val="30751706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8C948-2E5F-42A4-9888-576D2DA99378}"/>
              </a:ext>
            </a:extLst>
          </p:cNvPr>
          <p:cNvSpPr>
            <a:spLocks noGrp="1"/>
          </p:cNvSpPr>
          <p:nvPr>
            <p:ph type="title"/>
          </p:nvPr>
        </p:nvSpPr>
        <p:spPr>
          <a:xfrm>
            <a:off x="171649" y="424997"/>
            <a:ext cx="4194611" cy="494462"/>
          </a:xfrm>
        </p:spPr>
        <p:txBody>
          <a:bodyPr/>
          <a:lstStyle/>
          <a:p>
            <a:r>
              <a:rPr lang="en-US" sz="1600" b="1" dirty="0">
                <a:solidFill>
                  <a:srgbClr val="213163"/>
                </a:solidFill>
              </a:rPr>
              <a:t> cd and </a:t>
            </a:r>
            <a:r>
              <a:rPr lang="en-US" sz="1600" b="1" dirty="0" err="1">
                <a:solidFill>
                  <a:srgbClr val="213163"/>
                </a:solidFill>
              </a:rPr>
              <a:t>pwd</a:t>
            </a:r>
            <a:r>
              <a:rPr lang="en-US" sz="1600" b="1" dirty="0">
                <a:solidFill>
                  <a:srgbClr val="213163"/>
                </a:solidFill>
              </a:rPr>
              <a:t> commands</a:t>
            </a:r>
          </a:p>
        </p:txBody>
      </p:sp>
      <p:sp>
        <p:nvSpPr>
          <p:cNvPr id="4" name="TextBox 3">
            <a:extLst>
              <a:ext uri="{FF2B5EF4-FFF2-40B4-BE49-F238E27FC236}">
                <a16:creationId xmlns:a16="http://schemas.microsoft.com/office/drawing/2014/main" id="{1F6F97E8-9D2A-43B5-86A3-E0812AB3C350}"/>
              </a:ext>
            </a:extLst>
          </p:cNvPr>
          <p:cNvSpPr txBox="1"/>
          <p:nvPr/>
        </p:nvSpPr>
        <p:spPr>
          <a:xfrm>
            <a:off x="160020" y="896599"/>
            <a:ext cx="4411980" cy="1792798"/>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dirty="0">
                <a:solidFill>
                  <a:schemeClr val="tx1"/>
                </a:solidFill>
                <a:cs typeface="Calibri"/>
              </a:rPr>
              <a:t>cd &lt;</a:t>
            </a:r>
            <a:r>
              <a:rPr lang="en-US" dirty="0" err="1">
                <a:solidFill>
                  <a:schemeClr val="tx1"/>
                </a:solidFill>
                <a:cs typeface="Calibri"/>
              </a:rPr>
              <a:t>dir</a:t>
            </a:r>
            <a:r>
              <a:rPr lang="en-US" dirty="0">
                <a:solidFill>
                  <a:schemeClr val="tx1"/>
                </a:solidFill>
                <a:cs typeface="Calibri"/>
              </a:rPr>
              <a:t>&gt;</a:t>
            </a:r>
            <a:br>
              <a:rPr lang="en-US" dirty="0">
                <a:solidFill>
                  <a:schemeClr val="tx1"/>
                </a:solidFill>
                <a:cs typeface="Calibri"/>
              </a:rPr>
            </a:br>
            <a:r>
              <a:rPr lang="en-US" dirty="0">
                <a:solidFill>
                  <a:schemeClr val="tx1"/>
                </a:solidFill>
                <a:cs typeface="Calibri"/>
              </a:rPr>
              <a:t>Changes the current directory to &lt;</a:t>
            </a:r>
            <a:r>
              <a:rPr lang="en-US" dirty="0" err="1">
                <a:solidFill>
                  <a:schemeClr val="tx1"/>
                </a:solidFill>
                <a:cs typeface="Calibri"/>
              </a:rPr>
              <a:t>dir</a:t>
            </a:r>
            <a:r>
              <a:rPr lang="en-US" dirty="0">
                <a:solidFill>
                  <a:schemeClr val="tx1"/>
                </a:solidFill>
                <a:cs typeface="Calibri"/>
              </a:rPr>
              <a:t>&gt;.</a:t>
            </a:r>
          </a:p>
          <a:p>
            <a:endParaRPr lang="en-US" dirty="0">
              <a:solidFill>
                <a:schemeClr val="tx1"/>
              </a:solidFill>
              <a:cs typeface="Calibri"/>
            </a:endParaRPr>
          </a:p>
          <a:p>
            <a:r>
              <a:rPr lang="en-US" dirty="0">
                <a:solidFill>
                  <a:schemeClr val="tx1"/>
                </a:solidFill>
                <a:cs typeface="Calibri"/>
              </a:rPr>
              <a:t>cd -</a:t>
            </a:r>
            <a:br>
              <a:rPr lang="en-US" dirty="0">
                <a:solidFill>
                  <a:schemeClr val="tx1"/>
                </a:solidFill>
                <a:cs typeface="Calibri"/>
              </a:rPr>
            </a:br>
            <a:r>
              <a:rPr lang="en-US" dirty="0">
                <a:solidFill>
                  <a:schemeClr val="tx1"/>
                </a:solidFill>
                <a:cs typeface="Calibri"/>
              </a:rPr>
              <a:t>Gets back to the previous current directory.</a:t>
            </a:r>
          </a:p>
          <a:p>
            <a:br>
              <a:rPr lang="en-US" dirty="0">
                <a:solidFill>
                  <a:schemeClr val="tx1"/>
                </a:solidFill>
                <a:cs typeface="Calibri"/>
              </a:rPr>
            </a:br>
            <a:r>
              <a:rPr lang="en-US" dirty="0" err="1">
                <a:solidFill>
                  <a:schemeClr val="tx1"/>
                </a:solidFill>
                <a:cs typeface="Calibri"/>
              </a:rPr>
              <a:t>pwd</a:t>
            </a:r>
            <a:br>
              <a:rPr lang="en-US" dirty="0">
                <a:solidFill>
                  <a:schemeClr val="tx1"/>
                </a:solidFill>
                <a:cs typeface="Calibri"/>
              </a:rPr>
            </a:br>
            <a:r>
              <a:rPr lang="en-US" dirty="0">
                <a:solidFill>
                  <a:schemeClr val="tx1"/>
                </a:solidFill>
                <a:cs typeface="Calibri"/>
              </a:rPr>
              <a:t>Displays the current directory ("working directory").</a:t>
            </a:r>
            <a:endParaRPr lang="en-US" dirty="0">
              <a:solidFill>
                <a:schemeClr val="tx1"/>
              </a:solidFill>
            </a:endParaRPr>
          </a:p>
        </p:txBody>
      </p:sp>
    </p:spTree>
    <p:extLst>
      <p:ext uri="{BB962C8B-B14F-4D97-AF65-F5344CB8AC3E}">
        <p14:creationId xmlns:p14="http://schemas.microsoft.com/office/powerpoint/2010/main" val="2237406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642E9-DCD1-4CA7-913C-E3B413B092F8}"/>
              </a:ext>
            </a:extLst>
          </p:cNvPr>
          <p:cNvSpPr>
            <a:spLocks noGrp="1"/>
          </p:cNvSpPr>
          <p:nvPr>
            <p:ph type="title"/>
          </p:nvPr>
        </p:nvSpPr>
        <p:spPr>
          <a:xfrm>
            <a:off x="228600" y="443008"/>
            <a:ext cx="2884260" cy="467582"/>
          </a:xfrm>
        </p:spPr>
        <p:txBody>
          <a:bodyPr/>
          <a:lstStyle/>
          <a:p>
            <a:r>
              <a:rPr lang="en-US" sz="1600" b="1" dirty="0">
                <a:solidFill>
                  <a:srgbClr val="213163"/>
                </a:solidFill>
              </a:rPr>
              <a:t>cp command</a:t>
            </a:r>
          </a:p>
        </p:txBody>
      </p:sp>
      <p:sp>
        <p:nvSpPr>
          <p:cNvPr id="4" name="TextBox 3">
            <a:extLst>
              <a:ext uri="{FF2B5EF4-FFF2-40B4-BE49-F238E27FC236}">
                <a16:creationId xmlns:a16="http://schemas.microsoft.com/office/drawing/2014/main" id="{DD73A32E-676D-4C07-A9E5-4D2B6E89132B}"/>
              </a:ext>
            </a:extLst>
          </p:cNvPr>
          <p:cNvSpPr txBox="1"/>
          <p:nvPr/>
        </p:nvSpPr>
        <p:spPr>
          <a:xfrm>
            <a:off x="160715" y="872490"/>
            <a:ext cx="5135186" cy="243912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a:solidFill>
                  <a:schemeClr val="tx1"/>
                </a:solidFill>
                <a:cs typeface="Calibri"/>
              </a:rPr>
              <a:t>cp &lt;</a:t>
            </a:r>
            <a:r>
              <a:rPr lang="en-US" err="1">
                <a:solidFill>
                  <a:schemeClr val="tx1"/>
                </a:solidFill>
                <a:cs typeface="Calibri"/>
              </a:rPr>
              <a:t>source_file</a:t>
            </a:r>
            <a:r>
              <a:rPr lang="en-US">
                <a:solidFill>
                  <a:schemeClr val="tx1"/>
                </a:solidFill>
                <a:cs typeface="Calibri"/>
              </a:rPr>
              <a:t>&gt; &lt;</a:t>
            </a:r>
            <a:r>
              <a:rPr lang="en-US" err="1">
                <a:solidFill>
                  <a:schemeClr val="tx1"/>
                </a:solidFill>
                <a:cs typeface="Calibri"/>
              </a:rPr>
              <a:t>target_file</a:t>
            </a:r>
            <a:r>
              <a:rPr lang="en-US">
                <a:solidFill>
                  <a:schemeClr val="tx1"/>
                </a:solidFill>
                <a:cs typeface="Calibri"/>
              </a:rPr>
              <a:t>&gt;</a:t>
            </a:r>
            <a:br>
              <a:rPr lang="en-US">
                <a:solidFill>
                  <a:schemeClr val="tx1"/>
                </a:solidFill>
                <a:cs typeface="Calibri"/>
              </a:rPr>
            </a:br>
            <a:r>
              <a:rPr lang="en-US">
                <a:solidFill>
                  <a:schemeClr val="tx1"/>
                </a:solidFill>
                <a:cs typeface="Calibri"/>
              </a:rPr>
              <a:t>Copies the source file to the target.</a:t>
            </a:r>
          </a:p>
          <a:p>
            <a:br>
              <a:rPr lang="en-US">
                <a:solidFill>
                  <a:schemeClr val="tx1"/>
                </a:solidFill>
                <a:cs typeface="Calibri"/>
              </a:rPr>
            </a:br>
            <a:r>
              <a:rPr lang="en-US">
                <a:solidFill>
                  <a:schemeClr val="tx1"/>
                </a:solidFill>
                <a:cs typeface="Calibri"/>
              </a:rPr>
              <a:t>cp file1 file2 file3 ... </a:t>
            </a:r>
            <a:r>
              <a:rPr lang="en-US" err="1">
                <a:solidFill>
                  <a:schemeClr val="tx1"/>
                </a:solidFill>
                <a:cs typeface="Calibri"/>
              </a:rPr>
              <a:t>dir</a:t>
            </a:r>
            <a:br>
              <a:rPr lang="en-US">
                <a:solidFill>
                  <a:schemeClr val="tx1"/>
                </a:solidFill>
                <a:cs typeface="Calibri"/>
              </a:rPr>
            </a:br>
            <a:r>
              <a:rPr lang="en-US">
                <a:solidFill>
                  <a:schemeClr val="tx1"/>
                </a:solidFill>
                <a:cs typeface="Calibri"/>
              </a:rPr>
              <a:t>Copies the files to the target directory (last argument).</a:t>
            </a:r>
            <a:br>
              <a:rPr lang="en-US">
                <a:solidFill>
                  <a:schemeClr val="tx1"/>
                </a:solidFill>
                <a:cs typeface="Calibri"/>
              </a:rPr>
            </a:br>
            <a:endParaRPr lang="en-US">
              <a:solidFill>
                <a:schemeClr val="tx1"/>
              </a:solidFill>
              <a:cs typeface="Calibri"/>
            </a:endParaRPr>
          </a:p>
          <a:p>
            <a:r>
              <a:rPr lang="en-US">
                <a:solidFill>
                  <a:schemeClr val="tx1"/>
                </a:solidFill>
                <a:cs typeface="Calibri"/>
              </a:rPr>
              <a:t>cp -</a:t>
            </a:r>
            <a:r>
              <a:rPr lang="en-US" err="1">
                <a:solidFill>
                  <a:schemeClr val="tx1"/>
                </a:solidFill>
                <a:cs typeface="Calibri"/>
              </a:rPr>
              <a:t>i</a:t>
            </a:r>
            <a:r>
              <a:rPr lang="en-US">
                <a:solidFill>
                  <a:schemeClr val="tx1"/>
                </a:solidFill>
                <a:cs typeface="Calibri"/>
              </a:rPr>
              <a:t> (interactive)</a:t>
            </a:r>
            <a:br>
              <a:rPr lang="en-US">
                <a:solidFill>
                  <a:schemeClr val="tx1"/>
                </a:solidFill>
                <a:cs typeface="Calibri"/>
              </a:rPr>
            </a:br>
            <a:r>
              <a:rPr lang="en-US">
                <a:solidFill>
                  <a:schemeClr val="tx1"/>
                </a:solidFill>
                <a:cs typeface="Calibri"/>
              </a:rPr>
              <a:t>Asks for user confirmation if the target file already exists</a:t>
            </a:r>
            <a:br>
              <a:rPr lang="en-US">
                <a:solidFill>
                  <a:schemeClr val="tx1"/>
                </a:solidFill>
                <a:cs typeface="Calibri"/>
              </a:rPr>
            </a:br>
            <a:endParaRPr lang="en-US">
              <a:solidFill>
                <a:schemeClr val="tx1"/>
              </a:solidFill>
              <a:cs typeface="Calibri"/>
            </a:endParaRPr>
          </a:p>
          <a:p>
            <a:r>
              <a:rPr lang="en-US">
                <a:solidFill>
                  <a:schemeClr val="tx1"/>
                </a:solidFill>
                <a:cs typeface="Calibri"/>
              </a:rPr>
              <a:t>cp -r &lt;</a:t>
            </a:r>
            <a:r>
              <a:rPr lang="en-US" err="1">
                <a:solidFill>
                  <a:schemeClr val="tx1"/>
                </a:solidFill>
                <a:cs typeface="Calibri"/>
              </a:rPr>
              <a:t>source_dir</a:t>
            </a:r>
            <a:r>
              <a:rPr lang="en-US">
                <a:solidFill>
                  <a:schemeClr val="tx1"/>
                </a:solidFill>
                <a:cs typeface="Calibri"/>
              </a:rPr>
              <a:t>&gt; &lt;</a:t>
            </a:r>
            <a:r>
              <a:rPr lang="en-US" err="1">
                <a:solidFill>
                  <a:schemeClr val="tx1"/>
                </a:solidFill>
                <a:cs typeface="Calibri"/>
              </a:rPr>
              <a:t>target_dir</a:t>
            </a:r>
            <a:r>
              <a:rPr lang="en-US">
                <a:solidFill>
                  <a:schemeClr val="tx1"/>
                </a:solidFill>
                <a:cs typeface="Calibri"/>
              </a:rPr>
              <a:t>&gt; (recursive)</a:t>
            </a:r>
            <a:br>
              <a:rPr lang="en-US">
                <a:solidFill>
                  <a:schemeClr val="tx1"/>
                </a:solidFill>
                <a:cs typeface="Calibri"/>
              </a:rPr>
            </a:br>
            <a:r>
              <a:rPr lang="en-US">
                <a:solidFill>
                  <a:schemeClr val="tx1"/>
                </a:solidFill>
                <a:cs typeface="Calibri"/>
              </a:rPr>
              <a:t>Copies the whole directory.</a:t>
            </a:r>
            <a:endParaRPr lang="en-US">
              <a:solidFill>
                <a:schemeClr val="tx1"/>
              </a:solidFill>
            </a:endParaRPr>
          </a:p>
        </p:txBody>
      </p:sp>
    </p:spTree>
    <p:extLst>
      <p:ext uri="{BB962C8B-B14F-4D97-AF65-F5344CB8AC3E}">
        <p14:creationId xmlns:p14="http://schemas.microsoft.com/office/powerpoint/2010/main" val="1928525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42289848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89885-F30E-4005-9D0B-4597F60AF9CB}"/>
              </a:ext>
            </a:extLst>
          </p:cNvPr>
          <p:cNvSpPr>
            <a:spLocks noGrp="1"/>
          </p:cNvSpPr>
          <p:nvPr>
            <p:ph type="title"/>
          </p:nvPr>
        </p:nvSpPr>
        <p:spPr>
          <a:xfrm>
            <a:off x="220832" y="500510"/>
            <a:ext cx="3878728" cy="360550"/>
          </a:xfrm>
        </p:spPr>
        <p:txBody>
          <a:bodyPr/>
          <a:lstStyle/>
          <a:p>
            <a:r>
              <a:rPr lang="en-US" sz="1600" b="1" dirty="0">
                <a:solidFill>
                  <a:srgbClr val="213163"/>
                </a:solidFill>
                <a:ea typeface="+mj-lt"/>
                <a:cs typeface="+mj-lt"/>
              </a:rPr>
              <a:t>mv and rm commands</a:t>
            </a:r>
            <a:endParaRPr lang="en-US" sz="1600" dirty="0">
              <a:solidFill>
                <a:srgbClr val="213163"/>
              </a:solidFill>
            </a:endParaRPr>
          </a:p>
        </p:txBody>
      </p:sp>
      <p:sp>
        <p:nvSpPr>
          <p:cNvPr id="3" name="Subtitle 2">
            <a:extLst>
              <a:ext uri="{FF2B5EF4-FFF2-40B4-BE49-F238E27FC236}">
                <a16:creationId xmlns:a16="http://schemas.microsoft.com/office/drawing/2014/main" id="{6B508444-F07F-4202-BFBA-BFC60ADB2FC1}"/>
              </a:ext>
            </a:extLst>
          </p:cNvPr>
          <p:cNvSpPr>
            <a:spLocks noGrp="1"/>
          </p:cNvSpPr>
          <p:nvPr>
            <p:ph type="subTitle"/>
          </p:nvPr>
        </p:nvSpPr>
        <p:spPr>
          <a:xfrm>
            <a:off x="228452" y="880110"/>
            <a:ext cx="4838848" cy="3017596"/>
          </a:xfrm>
        </p:spPr>
        <p:txBody>
          <a:bodyPr/>
          <a:lstStyle/>
          <a:p>
            <a:r>
              <a:rPr lang="en-US" dirty="0">
                <a:ea typeface="+mn-lt"/>
                <a:cs typeface="+mn-lt"/>
              </a:rPr>
              <a:t>mv &lt;</a:t>
            </a:r>
            <a:r>
              <a:rPr lang="en-US" dirty="0" err="1">
                <a:ea typeface="+mn-lt"/>
                <a:cs typeface="+mn-lt"/>
              </a:rPr>
              <a:t>old_name</a:t>
            </a:r>
            <a:r>
              <a:rPr lang="en-US" dirty="0">
                <a:ea typeface="+mn-lt"/>
                <a:cs typeface="+mn-lt"/>
              </a:rPr>
              <a:t>&gt; &lt;</a:t>
            </a:r>
            <a:r>
              <a:rPr lang="en-US" dirty="0" err="1">
                <a:ea typeface="+mn-lt"/>
                <a:cs typeface="+mn-lt"/>
              </a:rPr>
              <a:t>new_name</a:t>
            </a:r>
            <a:r>
              <a:rPr lang="en-US" dirty="0">
                <a:ea typeface="+mn-lt"/>
                <a:cs typeface="+mn-lt"/>
              </a:rPr>
              <a:t>&gt; (move)</a:t>
            </a:r>
            <a:br>
              <a:rPr lang="en-US" dirty="0">
                <a:ea typeface="+mn-lt"/>
                <a:cs typeface="+mn-lt"/>
              </a:rPr>
            </a:br>
            <a:r>
              <a:rPr lang="en-US" dirty="0">
                <a:ea typeface="+mn-lt"/>
                <a:cs typeface="+mn-lt"/>
              </a:rPr>
              <a:t>Renames the given file or directory.</a:t>
            </a:r>
            <a:endParaRPr lang="en-US" dirty="0"/>
          </a:p>
          <a:p>
            <a:br>
              <a:rPr lang="en-US" dirty="0"/>
            </a:br>
            <a:r>
              <a:rPr lang="en-US" dirty="0">
                <a:ea typeface="+mn-lt"/>
                <a:cs typeface="+mn-lt"/>
              </a:rPr>
              <a:t>mv -</a:t>
            </a:r>
            <a:r>
              <a:rPr lang="en-US" dirty="0" err="1">
                <a:ea typeface="+mn-lt"/>
                <a:cs typeface="+mn-lt"/>
              </a:rPr>
              <a:t>i</a:t>
            </a:r>
            <a:r>
              <a:rPr lang="en-US" dirty="0">
                <a:ea typeface="+mn-lt"/>
                <a:cs typeface="+mn-lt"/>
              </a:rPr>
              <a:t> (interactive)</a:t>
            </a:r>
            <a:br>
              <a:rPr lang="en-US" dirty="0">
                <a:ea typeface="+mn-lt"/>
                <a:cs typeface="+mn-lt"/>
              </a:rPr>
            </a:br>
            <a:r>
              <a:rPr lang="en-US" dirty="0">
                <a:ea typeface="+mn-lt"/>
                <a:cs typeface="+mn-lt"/>
              </a:rPr>
              <a:t>If the new file already exits, asks for user confirm</a:t>
            </a:r>
            <a:endParaRPr lang="en-US" dirty="0"/>
          </a:p>
          <a:p>
            <a:br>
              <a:rPr lang="en-US" dirty="0"/>
            </a:br>
            <a:r>
              <a:rPr lang="en-US" dirty="0">
                <a:ea typeface="+mn-lt"/>
                <a:cs typeface="+mn-lt"/>
              </a:rPr>
              <a:t>rm file1 file2 file3 ... (remove)</a:t>
            </a:r>
            <a:br>
              <a:rPr lang="en-US" dirty="0">
                <a:ea typeface="+mn-lt"/>
                <a:cs typeface="+mn-lt"/>
              </a:rPr>
            </a:br>
            <a:r>
              <a:rPr lang="en-US" dirty="0">
                <a:ea typeface="+mn-lt"/>
                <a:cs typeface="+mn-lt"/>
              </a:rPr>
              <a:t>Removes the given files.</a:t>
            </a:r>
            <a:endParaRPr lang="en-US" dirty="0"/>
          </a:p>
          <a:p>
            <a:br>
              <a:rPr lang="en-US" dirty="0"/>
            </a:br>
            <a:r>
              <a:rPr lang="en-US" dirty="0">
                <a:ea typeface="+mn-lt"/>
                <a:cs typeface="+mn-lt"/>
              </a:rPr>
              <a:t>rm -</a:t>
            </a:r>
            <a:r>
              <a:rPr lang="en-US" dirty="0" err="1">
                <a:ea typeface="+mn-lt"/>
                <a:cs typeface="+mn-lt"/>
              </a:rPr>
              <a:t>i</a:t>
            </a:r>
            <a:r>
              <a:rPr lang="en-US" dirty="0">
                <a:ea typeface="+mn-lt"/>
                <a:cs typeface="+mn-lt"/>
              </a:rPr>
              <a:t> (interactive)</a:t>
            </a:r>
            <a:br>
              <a:rPr lang="en-US" dirty="0">
                <a:ea typeface="+mn-lt"/>
                <a:cs typeface="+mn-lt"/>
              </a:rPr>
            </a:br>
            <a:r>
              <a:rPr lang="en-US" dirty="0">
                <a:ea typeface="+mn-lt"/>
                <a:cs typeface="+mn-lt"/>
              </a:rPr>
              <a:t>Always ask for user confirm.</a:t>
            </a:r>
            <a:endParaRPr lang="en-US" dirty="0"/>
          </a:p>
          <a:p>
            <a:br>
              <a:rPr lang="en-US" dirty="0"/>
            </a:br>
            <a:r>
              <a:rPr lang="en-US" dirty="0">
                <a:ea typeface="+mn-lt"/>
                <a:cs typeface="+mn-lt"/>
              </a:rPr>
              <a:t>rm -r dir1 dir2 dir3 (recursive)</a:t>
            </a:r>
            <a:br>
              <a:rPr lang="en-US" dirty="0">
                <a:ea typeface="+mn-lt"/>
                <a:cs typeface="+mn-lt"/>
              </a:rPr>
            </a:br>
            <a:r>
              <a:rPr lang="en-US" dirty="0">
                <a:ea typeface="+mn-lt"/>
                <a:cs typeface="+mn-lt"/>
              </a:rPr>
              <a:t>Removes the given directories with all their contents.</a:t>
            </a:r>
            <a:endParaRPr lang="en-US" dirty="0"/>
          </a:p>
        </p:txBody>
      </p:sp>
    </p:spTree>
    <p:extLst>
      <p:ext uri="{BB962C8B-B14F-4D97-AF65-F5344CB8AC3E}">
        <p14:creationId xmlns:p14="http://schemas.microsoft.com/office/powerpoint/2010/main" val="2081848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0F4CAD-65FE-4821-A44D-57DDE7CCE849}"/>
              </a:ext>
            </a:extLst>
          </p:cNvPr>
          <p:cNvSpPr txBox="1"/>
          <p:nvPr/>
        </p:nvSpPr>
        <p:spPr>
          <a:xfrm>
            <a:off x="155345" y="516634"/>
            <a:ext cx="4904336" cy="31547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600" b="1" dirty="0">
                <a:solidFill>
                  <a:srgbClr val="213163"/>
                </a:solidFill>
                <a:cs typeface="Calibri"/>
              </a:rPr>
              <a:t>Creating and Removing Directories</a:t>
            </a:r>
            <a:endParaRPr lang="en-US" sz="1600" dirty="0">
              <a:solidFill>
                <a:srgbClr val="213163"/>
              </a:solidFill>
              <a:cs typeface="Calibri"/>
            </a:endParaRPr>
          </a:p>
        </p:txBody>
      </p:sp>
      <p:sp>
        <p:nvSpPr>
          <p:cNvPr id="3" name="PlaceHolder 4">
            <a:extLst>
              <a:ext uri="{FF2B5EF4-FFF2-40B4-BE49-F238E27FC236}">
                <a16:creationId xmlns:a16="http://schemas.microsoft.com/office/drawing/2014/main" id="{9C25AF07-7E89-4EF9-B834-F155786EC239}"/>
              </a:ext>
            </a:extLst>
          </p:cNvPr>
          <p:cNvSpPr txBox="1">
            <a:spLocks/>
          </p:cNvSpPr>
          <p:nvPr/>
        </p:nvSpPr>
        <p:spPr>
          <a:xfrm>
            <a:off x="3028860" y="4904145"/>
            <a:ext cx="3085830" cy="273510"/>
          </a:xfrm>
          <a:prstGeom prst="rect">
            <a:avLst/>
          </a:prstGeom>
        </p:spPr>
        <p:txBody>
          <a:bodyPr anchor="ctr">
            <a:noAutofit/>
          </a:bodyP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br>
              <a:rPr lang="en-US" sz="900">
                <a:latin typeface="Calibri"/>
                <a:cs typeface="Arial"/>
              </a:rPr>
            </a:br>
            <a:r>
              <a:rPr lang="en-US" sz="900" dirty="0">
                <a:latin typeface="Calibri"/>
                <a:cs typeface="Arial"/>
              </a:rPr>
              <a:t>© </a:t>
            </a:r>
            <a:r>
              <a:rPr lang="en-US" sz="900" dirty="0" err="1">
                <a:latin typeface="Calibri"/>
                <a:cs typeface="Arial"/>
              </a:rPr>
              <a:t>Edunet</a:t>
            </a:r>
            <a:r>
              <a:rPr lang="en-US" sz="900" dirty="0">
                <a:latin typeface="Calibri"/>
                <a:cs typeface="Arial"/>
              </a:rPr>
              <a:t> Foundation. All rights reserved.</a:t>
            </a:r>
            <a:endParaRPr lang="en-GB" sz="900" dirty="0">
              <a:latin typeface="Calibri"/>
              <a:ea typeface="+mn-lt"/>
              <a:cs typeface="+mn-lt"/>
            </a:endParaRPr>
          </a:p>
          <a:p>
            <a:endParaRPr lang="en-US" sz="825" spc="-1">
              <a:latin typeface="Times New Roman"/>
            </a:endParaRPr>
          </a:p>
        </p:txBody>
      </p:sp>
      <p:sp>
        <p:nvSpPr>
          <p:cNvPr id="2" name="TextBox 1">
            <a:extLst>
              <a:ext uri="{FF2B5EF4-FFF2-40B4-BE49-F238E27FC236}">
                <a16:creationId xmlns:a16="http://schemas.microsoft.com/office/drawing/2014/main" id="{A24E3DD8-6F9D-A828-9136-12C428D19177}"/>
              </a:ext>
            </a:extLst>
          </p:cNvPr>
          <p:cNvSpPr txBox="1"/>
          <p:nvPr/>
        </p:nvSpPr>
        <p:spPr>
          <a:xfrm>
            <a:off x="155346" y="893065"/>
            <a:ext cx="4904336" cy="1792798"/>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dirty="0" err="1">
                <a:solidFill>
                  <a:schemeClr val="tx1"/>
                </a:solidFill>
              </a:rPr>
              <a:t>mkdir</a:t>
            </a:r>
            <a:r>
              <a:rPr lang="en-US" dirty="0">
                <a:solidFill>
                  <a:schemeClr val="tx1"/>
                </a:solidFill>
              </a:rPr>
              <a:t> dir1 dir2 dir3 ... (make </a:t>
            </a:r>
            <a:r>
              <a:rPr lang="en-US" dirty="0" err="1">
                <a:solidFill>
                  <a:schemeClr val="tx1"/>
                </a:solidFill>
              </a:rPr>
              <a:t>dir</a:t>
            </a:r>
            <a:r>
              <a:rPr lang="en-US" dirty="0">
                <a:solidFill>
                  <a:schemeClr val="tx1"/>
                </a:solidFill>
              </a:rPr>
              <a:t>)</a:t>
            </a:r>
            <a:br>
              <a:rPr lang="en-US" dirty="0">
                <a:solidFill>
                  <a:schemeClr val="tx1"/>
                </a:solidFill>
              </a:rPr>
            </a:br>
            <a:r>
              <a:rPr lang="en-US" dirty="0">
                <a:solidFill>
                  <a:schemeClr val="tx1"/>
                </a:solidFill>
              </a:rPr>
              <a:t>Creates directories with the given names.</a:t>
            </a:r>
            <a:br>
              <a:rPr lang="en-US" dirty="0">
                <a:solidFill>
                  <a:schemeClr val="tx1"/>
                </a:solidFill>
              </a:rPr>
            </a:br>
            <a:endParaRPr lang="en-US" dirty="0">
              <a:solidFill>
                <a:schemeClr val="tx1"/>
              </a:solidFill>
              <a:ea typeface="+mn-lt"/>
              <a:cs typeface="+mn-lt"/>
            </a:endParaRPr>
          </a:p>
          <a:p>
            <a:r>
              <a:rPr lang="en-US" dirty="0" err="1">
                <a:solidFill>
                  <a:schemeClr val="tx1"/>
                </a:solidFill>
              </a:rPr>
              <a:t>rmdir</a:t>
            </a:r>
            <a:r>
              <a:rPr lang="en-US" dirty="0">
                <a:solidFill>
                  <a:schemeClr val="tx1"/>
                </a:solidFill>
              </a:rPr>
              <a:t> dir1 dir2 dir3 ... (remove </a:t>
            </a:r>
            <a:r>
              <a:rPr lang="en-US" dirty="0" err="1">
                <a:solidFill>
                  <a:schemeClr val="tx1"/>
                </a:solidFill>
              </a:rPr>
              <a:t>dir</a:t>
            </a:r>
            <a:r>
              <a:rPr lang="en-US" dirty="0">
                <a:solidFill>
                  <a:schemeClr val="tx1"/>
                </a:solidFill>
              </a:rPr>
              <a:t>)</a:t>
            </a:r>
            <a:br>
              <a:rPr lang="en-US" dirty="0">
                <a:solidFill>
                  <a:schemeClr val="tx1"/>
                </a:solidFill>
              </a:rPr>
            </a:br>
            <a:r>
              <a:rPr lang="en-US" dirty="0">
                <a:solidFill>
                  <a:schemeClr val="tx1"/>
                </a:solidFill>
              </a:rPr>
              <a:t>Removes the given directories</a:t>
            </a:r>
          </a:p>
          <a:p>
            <a:br>
              <a:rPr lang="en-US" dirty="0">
                <a:solidFill>
                  <a:schemeClr val="tx1"/>
                </a:solidFill>
              </a:rPr>
            </a:br>
            <a:r>
              <a:rPr lang="en-US" dirty="0">
                <a:solidFill>
                  <a:schemeClr val="tx1"/>
                </a:solidFill>
              </a:rPr>
              <a:t>Safe: only works when directories and empty.</a:t>
            </a:r>
            <a:br>
              <a:rPr lang="en-US" dirty="0">
                <a:solidFill>
                  <a:schemeClr val="tx1"/>
                </a:solidFill>
              </a:rPr>
            </a:br>
            <a:r>
              <a:rPr lang="en-US" dirty="0">
                <a:solidFill>
                  <a:schemeClr val="tx1"/>
                </a:solidFill>
              </a:rPr>
              <a:t>Alternative: rm -r (doesn't need empty directories).</a:t>
            </a:r>
            <a:endParaRPr lang="en-US" dirty="0">
              <a:solidFill>
                <a:schemeClr val="tx1"/>
              </a:solidFill>
              <a:ea typeface="+mn-lt"/>
              <a:cs typeface="+mn-lt"/>
            </a:endParaRPr>
          </a:p>
        </p:txBody>
      </p:sp>
    </p:spTree>
    <p:extLst>
      <p:ext uri="{BB962C8B-B14F-4D97-AF65-F5344CB8AC3E}">
        <p14:creationId xmlns:p14="http://schemas.microsoft.com/office/powerpoint/2010/main" val="2213840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circle with blue lines&#10;&#10;Description automatically generated">
            <a:extLst>
              <a:ext uri="{FF2B5EF4-FFF2-40B4-BE49-F238E27FC236}">
                <a16:creationId xmlns:a16="http://schemas.microsoft.com/office/drawing/2014/main" id="{33B2B508-B627-9744-CB18-E24FE92FE8D7}"/>
              </a:ext>
            </a:extLst>
          </p:cNvPr>
          <p:cNvPicPr>
            <a:picLocks noChangeAspect="1"/>
          </p:cNvPicPr>
          <p:nvPr/>
        </p:nvPicPr>
        <p:blipFill rotWithShape="1">
          <a:blip r:embed="rId3">
            <a:alphaModFix amt="53000"/>
          </a:blip>
          <a:srcRect t="5086" b="22219"/>
          <a:stretch/>
        </p:blipFill>
        <p:spPr>
          <a:xfrm>
            <a:off x="-1058" y="491066"/>
            <a:ext cx="9144000" cy="4431453"/>
          </a:xfrm>
          <a:prstGeom prst="rect">
            <a:avLst/>
          </a:prstGeom>
        </p:spPr>
      </p:pic>
      <p:sp>
        <p:nvSpPr>
          <p:cNvPr id="4" name="Title 1">
            <a:extLst>
              <a:ext uri="{FF2B5EF4-FFF2-40B4-BE49-F238E27FC236}">
                <a16:creationId xmlns:a16="http://schemas.microsoft.com/office/drawing/2014/main" id="{934509BC-0C14-0B23-05A6-B2B7BB144FD6}"/>
              </a:ext>
            </a:extLst>
          </p:cNvPr>
          <p:cNvSpPr txBox="1">
            <a:spLocks/>
          </p:cNvSpPr>
          <p:nvPr/>
        </p:nvSpPr>
        <p:spPr>
          <a:xfrm>
            <a:off x="2281071" y="2346107"/>
            <a:ext cx="4581857" cy="466526"/>
          </a:xfrm>
          <a:prstGeom prst="rect">
            <a:avLst/>
          </a:prstGeom>
          <a:solidFill>
            <a:schemeClr val="bg1"/>
          </a:solidFill>
          <a:ln>
            <a:solidFill>
              <a:schemeClr val="bg2"/>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r>
              <a:rPr lang="en-US" sz="1600" b="1" dirty="0">
                <a:solidFill>
                  <a:schemeClr val="tx1"/>
                </a:solidFill>
                <a:hlinkClick r:id="rId4">
                  <a:extLst>
                    <a:ext uri="{A12FA001-AC4F-418D-AE19-62706E023703}">
                      <ahyp:hlinkClr xmlns:ahyp="http://schemas.microsoft.com/office/drawing/2018/hyperlinkcolor" val="tx"/>
                    </a:ext>
                  </a:extLst>
                </a:hlinkClick>
              </a:rPr>
              <a:t>Lab 2: Operating Linux Using Terminal</a:t>
            </a:r>
            <a:endParaRPr lang="en-US" sz="1600" b="1" dirty="0">
              <a:solidFill>
                <a:schemeClr val="tx1"/>
              </a:solidFill>
            </a:endParaRPr>
          </a:p>
        </p:txBody>
      </p:sp>
    </p:spTree>
    <p:extLst>
      <p:ext uri="{BB962C8B-B14F-4D97-AF65-F5344CB8AC3E}">
        <p14:creationId xmlns:p14="http://schemas.microsoft.com/office/powerpoint/2010/main" val="5881367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89A90E-F748-A7C4-E510-1BB0BA8F8F73}"/>
              </a:ext>
            </a:extLst>
          </p:cNvPr>
          <p:cNvSpPr txBox="1"/>
          <p:nvPr/>
        </p:nvSpPr>
        <p:spPr>
          <a:xfrm>
            <a:off x="139482" y="505093"/>
            <a:ext cx="4136724" cy="338554"/>
          </a:xfrm>
          <a:prstGeom prst="rect">
            <a:avLst/>
          </a:prstGeom>
          <a:noFill/>
        </p:spPr>
        <p:txBody>
          <a:bodyPr wrap="square" rtlCol="0">
            <a:spAutoFit/>
          </a:bodyPr>
          <a:lstStyle/>
          <a:p>
            <a:r>
              <a:rPr lang="en-IN" sz="1600" b="1" dirty="0">
                <a:solidFill>
                  <a:srgbClr val="213163"/>
                </a:solidFill>
              </a:rPr>
              <a:t>Working with Files</a:t>
            </a:r>
          </a:p>
        </p:txBody>
      </p:sp>
      <p:graphicFrame>
        <p:nvGraphicFramePr>
          <p:cNvPr id="5" name="Table 4">
            <a:extLst>
              <a:ext uri="{FF2B5EF4-FFF2-40B4-BE49-F238E27FC236}">
                <a16:creationId xmlns:a16="http://schemas.microsoft.com/office/drawing/2014/main" id="{9FB97EA9-D1BF-4D9B-D9A1-C064BA9CED44}"/>
              </a:ext>
            </a:extLst>
          </p:cNvPr>
          <p:cNvGraphicFramePr>
            <a:graphicFrameLocks noGrp="1"/>
          </p:cNvGraphicFramePr>
          <p:nvPr>
            <p:extLst>
              <p:ext uri="{D42A27DB-BD31-4B8C-83A1-F6EECF244321}">
                <p14:modId xmlns:p14="http://schemas.microsoft.com/office/powerpoint/2010/main" val="1164039499"/>
              </p:ext>
            </p:extLst>
          </p:nvPr>
        </p:nvGraphicFramePr>
        <p:xfrm>
          <a:off x="1007662" y="1138774"/>
          <a:ext cx="7558169" cy="3657600"/>
        </p:xfrm>
        <a:graphic>
          <a:graphicData uri="http://schemas.openxmlformats.org/drawingml/2006/table">
            <a:tbl>
              <a:tblPr/>
              <a:tblGrid>
                <a:gridCol w="3563055">
                  <a:extLst>
                    <a:ext uri="{9D8B030D-6E8A-4147-A177-3AD203B41FA5}">
                      <a16:colId xmlns:a16="http://schemas.microsoft.com/office/drawing/2014/main" val="659226635"/>
                    </a:ext>
                  </a:extLst>
                </a:gridCol>
                <a:gridCol w="3995114">
                  <a:extLst>
                    <a:ext uri="{9D8B030D-6E8A-4147-A177-3AD203B41FA5}">
                      <a16:colId xmlns:a16="http://schemas.microsoft.com/office/drawing/2014/main" val="3414187654"/>
                    </a:ext>
                  </a:extLst>
                </a:gridCol>
              </a:tblGrid>
              <a:tr h="297180">
                <a:tc>
                  <a:txBody>
                    <a:bodyPr/>
                    <a:lstStyle/>
                    <a:p>
                      <a:pPr algn="l" fontAlgn="base"/>
                      <a:r>
                        <a:rPr lang="en-IN" sz="1200" b="1" i="0" u="none" strike="noStrike">
                          <a:solidFill>
                            <a:srgbClr val="000000"/>
                          </a:solidFill>
                          <a:effectLst/>
                          <a:latin typeface="Arial"/>
                        </a:rPr>
                        <a:t>command</a:t>
                      </a:r>
                      <a:r>
                        <a:rPr lang="en-IN" sz="1200" b="0" i="0">
                          <a:solidFill>
                            <a:srgbClr val="000000"/>
                          </a:solidFill>
                          <a:effectLst/>
                          <a:latin typeface="Arial"/>
                        </a:rPr>
                        <a:t>​</a:t>
                      </a:r>
                    </a:p>
                  </a:txBody>
                  <a:tcPr marL="68580" marR="68580" marT="34290" marB="3429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0000FF"/>
                      </a:solidFill>
                      <a:prstDash val="solid"/>
                      <a:round/>
                      <a:headEnd type="none" w="med" len="med"/>
                      <a:tailEnd type="none" w="med" len="med"/>
                    </a:lnB>
                    <a:solidFill>
                      <a:srgbClr val="CFE2F3"/>
                    </a:solidFill>
                  </a:tcPr>
                </a:tc>
                <a:tc>
                  <a:txBody>
                    <a:bodyPr/>
                    <a:lstStyle/>
                    <a:p>
                      <a:pPr algn="l" fontAlgn="base"/>
                      <a:r>
                        <a:rPr lang="en-IN" sz="1200" b="1" i="0" u="none" strike="noStrike">
                          <a:solidFill>
                            <a:srgbClr val="000000"/>
                          </a:solidFill>
                          <a:effectLst/>
                          <a:latin typeface="Arial"/>
                        </a:rPr>
                        <a:t>function </a:t>
                      </a:r>
                      <a:r>
                        <a:rPr lang="en-IN" sz="1200" b="0" i="0">
                          <a:solidFill>
                            <a:srgbClr val="000000"/>
                          </a:solidFill>
                          <a:effectLst/>
                          <a:latin typeface="Arial"/>
                        </a:rPr>
                        <a:t>​</a:t>
                      </a:r>
                    </a:p>
                  </a:txBody>
                  <a:tcPr marL="68580" marR="68580" marT="34290" marB="3429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CFE2F3"/>
                    </a:solidFill>
                  </a:tcPr>
                </a:tc>
                <a:extLst>
                  <a:ext uri="{0D108BD9-81ED-4DB2-BD59-A6C34878D82A}">
                    <a16:rowId xmlns:a16="http://schemas.microsoft.com/office/drawing/2014/main" val="2729757486"/>
                  </a:ext>
                </a:extLst>
              </a:tr>
              <a:tr h="525780">
                <a:tc>
                  <a:txBody>
                    <a:bodyPr/>
                    <a:lstStyle/>
                    <a:p>
                      <a:pPr algn="l" fontAlgn="base"/>
                      <a:r>
                        <a:rPr lang="en-IN" sz="1200" b="1" i="0" u="none" strike="noStrike">
                          <a:solidFill>
                            <a:srgbClr val="0000FF"/>
                          </a:solidFill>
                          <a:effectLst/>
                          <a:latin typeface="Arial"/>
                        </a:rPr>
                        <a:t>touch</a:t>
                      </a:r>
                      <a:r>
                        <a:rPr lang="en-IN" sz="1200" b="0" i="0" u="none" strike="noStrike">
                          <a:solidFill>
                            <a:srgbClr val="0000FF"/>
                          </a:solidFill>
                          <a:effectLst/>
                          <a:latin typeface="Arial"/>
                        </a:rPr>
                        <a:t> </a:t>
                      </a:r>
                      <a:r>
                        <a:rPr lang="en-IN" sz="1200" b="0" i="0" u="none" strike="noStrike">
                          <a:solidFill>
                            <a:srgbClr val="000000"/>
                          </a:solidFill>
                          <a:effectLst/>
                          <a:latin typeface="Arial"/>
                        </a:rPr>
                        <a:t>filename1 fileName2 fileName3 ….</a:t>
                      </a:r>
                      <a:r>
                        <a:rPr lang="en-IN" sz="1200" b="0" i="0">
                          <a:solidFill>
                            <a:srgbClr val="000000"/>
                          </a:solidFill>
                          <a:effectLst/>
                          <a:latin typeface="Arial"/>
                        </a:rPr>
                        <a:t>​</a:t>
                      </a:r>
                    </a:p>
                  </a:txBody>
                  <a:tcPr marL="68580" marR="68580" marT="34290" marB="34290">
                    <a:lnL w="7620" cap="flat" cmpd="sng" algn="ctr">
                      <a:solidFill>
                        <a:srgbClr val="0000FF"/>
                      </a:solidFill>
                      <a:prstDash val="solid"/>
                      <a:round/>
                      <a:headEnd type="none" w="med" len="med"/>
                      <a:tailEnd type="none" w="med" len="med"/>
                    </a:lnL>
                    <a:lnR w="7620" cap="flat" cmpd="sng" algn="ctr">
                      <a:solidFill>
                        <a:srgbClr val="0000FF"/>
                      </a:solidFill>
                      <a:prstDash val="solid"/>
                      <a:round/>
                      <a:headEnd type="none" w="med" len="med"/>
                      <a:tailEnd type="none" w="med" len="med"/>
                    </a:lnR>
                    <a:lnT w="7620" cap="flat" cmpd="sng" algn="ctr">
                      <a:solidFill>
                        <a:srgbClr val="0000FF"/>
                      </a:solidFill>
                      <a:prstDash val="solid"/>
                      <a:round/>
                      <a:headEnd type="none" w="med" len="med"/>
                      <a:tailEnd type="none" w="med" len="med"/>
                    </a:lnT>
                    <a:lnB w="7620" cap="flat" cmpd="sng" algn="ctr">
                      <a:solidFill>
                        <a:srgbClr val="0000FF"/>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a:rPr>
                        <a:t>easy way to create a file</a:t>
                      </a:r>
                      <a:r>
                        <a:rPr lang="en-US" sz="1200" b="0" i="0">
                          <a:solidFill>
                            <a:srgbClr val="000000"/>
                          </a:solidFill>
                          <a:effectLst/>
                          <a:latin typeface="Arial"/>
                        </a:rPr>
                        <a:t>​</a:t>
                      </a:r>
                    </a:p>
                  </a:txBody>
                  <a:tcPr marL="68580" marR="68580" marT="34290" marB="34290">
                    <a:lnL w="7620" cap="flat" cmpd="sng" algn="ctr">
                      <a:solidFill>
                        <a:srgbClr val="0000FF"/>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194283491"/>
                  </a:ext>
                </a:extLst>
              </a:tr>
              <a:tr h="297180">
                <a:tc>
                  <a:txBody>
                    <a:bodyPr/>
                    <a:lstStyle/>
                    <a:p>
                      <a:pPr algn="l" fontAlgn="base"/>
                      <a:r>
                        <a:rPr lang="en-US" sz="1200" b="1" i="0" u="none" strike="noStrike">
                          <a:solidFill>
                            <a:srgbClr val="0000FF"/>
                          </a:solidFill>
                          <a:effectLst/>
                          <a:latin typeface="Arial"/>
                        </a:rPr>
                        <a:t>cp </a:t>
                      </a:r>
                      <a:r>
                        <a:rPr lang="en-US" sz="1200" b="0" i="0" u="none" strike="noStrike">
                          <a:solidFill>
                            <a:srgbClr val="000000"/>
                          </a:solidFill>
                          <a:effectLst/>
                          <a:latin typeface="Arial"/>
                        </a:rPr>
                        <a:t>file1 file2 or </a:t>
                      </a:r>
                      <a:r>
                        <a:rPr lang="en-US" sz="1200" b="1" i="0" u="none" strike="noStrike">
                          <a:solidFill>
                            <a:srgbClr val="0000FF"/>
                          </a:solidFill>
                          <a:effectLst/>
                          <a:latin typeface="Arial"/>
                        </a:rPr>
                        <a:t>cp</a:t>
                      </a:r>
                      <a:r>
                        <a:rPr lang="en-US" sz="1200" b="0" i="0" u="none" strike="noStrike">
                          <a:solidFill>
                            <a:srgbClr val="000000"/>
                          </a:solidFill>
                          <a:effectLst/>
                          <a:latin typeface="Arial"/>
                        </a:rPr>
                        <a:t> </a:t>
                      </a:r>
                      <a:r>
                        <a:rPr lang="en-US" sz="1200" b="0" i="0" u="none" strike="noStrike" err="1">
                          <a:solidFill>
                            <a:srgbClr val="000000"/>
                          </a:solidFill>
                          <a:effectLst/>
                          <a:latin typeface="Arial"/>
                        </a:rPr>
                        <a:t>fileName</a:t>
                      </a:r>
                      <a:r>
                        <a:rPr lang="en-US" sz="1200" b="0" i="0" u="none" strike="noStrike">
                          <a:solidFill>
                            <a:srgbClr val="000000"/>
                          </a:solidFill>
                          <a:effectLst/>
                          <a:latin typeface="Arial"/>
                        </a:rPr>
                        <a:t> </a:t>
                      </a:r>
                      <a:r>
                        <a:rPr lang="en-US" sz="1200" b="0" i="0" u="none" strike="noStrike" err="1">
                          <a:solidFill>
                            <a:srgbClr val="000000"/>
                          </a:solidFill>
                          <a:effectLst/>
                          <a:latin typeface="Arial"/>
                        </a:rPr>
                        <a:t>filePath</a:t>
                      </a:r>
                      <a:r>
                        <a:rPr lang="en-US" sz="1200" b="0" i="0">
                          <a:solidFill>
                            <a:srgbClr val="000000"/>
                          </a:solidFill>
                          <a:effectLst/>
                          <a:latin typeface="Arial"/>
                        </a:rPr>
                        <a:t>​</a:t>
                      </a:r>
                    </a:p>
                  </a:txBody>
                  <a:tcPr marL="68580" marR="68580" marT="34290" marB="3429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0000FF"/>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a:rPr>
                        <a:t>copy content of a file to other file</a:t>
                      </a:r>
                      <a:r>
                        <a:rPr lang="en-US" sz="1200" b="0" i="0">
                          <a:solidFill>
                            <a:srgbClr val="000000"/>
                          </a:solidFill>
                          <a:effectLst/>
                          <a:latin typeface="Arial"/>
                        </a:rPr>
                        <a:t>​</a:t>
                      </a:r>
                    </a:p>
                  </a:txBody>
                  <a:tcPr marL="68580" marR="68580" marT="34290" marB="3429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910391905"/>
                  </a:ext>
                </a:extLst>
              </a:tr>
              <a:tr h="525780">
                <a:tc>
                  <a:txBody>
                    <a:bodyPr/>
                    <a:lstStyle/>
                    <a:p>
                      <a:pPr algn="l" fontAlgn="base"/>
                      <a:r>
                        <a:rPr lang="en-US" sz="1200" b="1" i="0" u="none" strike="noStrike">
                          <a:solidFill>
                            <a:srgbClr val="0000FF"/>
                          </a:solidFill>
                          <a:effectLst/>
                          <a:latin typeface="Arial"/>
                        </a:rPr>
                        <a:t>mv</a:t>
                      </a:r>
                      <a:r>
                        <a:rPr lang="en-US" sz="1200" b="0" i="0" u="none" strike="noStrike">
                          <a:solidFill>
                            <a:srgbClr val="000000"/>
                          </a:solidFill>
                          <a:effectLst/>
                          <a:latin typeface="Arial"/>
                        </a:rPr>
                        <a:t> fileName1 fileName2 or </a:t>
                      </a:r>
                      <a:r>
                        <a:rPr lang="en-US" sz="1200" b="1" i="0" u="none" strike="noStrike">
                          <a:solidFill>
                            <a:srgbClr val="0000FF"/>
                          </a:solidFill>
                          <a:effectLst/>
                          <a:latin typeface="Arial"/>
                        </a:rPr>
                        <a:t>mv</a:t>
                      </a:r>
                      <a:r>
                        <a:rPr lang="en-US" sz="1200" b="0" i="0" u="none" strike="noStrike">
                          <a:solidFill>
                            <a:srgbClr val="000000"/>
                          </a:solidFill>
                          <a:effectLst/>
                          <a:latin typeface="Arial"/>
                        </a:rPr>
                        <a:t> fileName1 </a:t>
                      </a:r>
                      <a:r>
                        <a:rPr lang="en-US" sz="1200" b="0" i="0" u="none" strike="noStrike" err="1">
                          <a:solidFill>
                            <a:srgbClr val="000000"/>
                          </a:solidFill>
                          <a:effectLst/>
                          <a:latin typeface="Arial"/>
                        </a:rPr>
                        <a:t>filePath</a:t>
                      </a:r>
                      <a:r>
                        <a:rPr lang="en-US" sz="1200" b="0" i="0" u="none" strike="noStrike">
                          <a:solidFill>
                            <a:srgbClr val="000000"/>
                          </a:solidFill>
                          <a:effectLst/>
                          <a:latin typeface="Arial"/>
                        </a:rPr>
                        <a:t>/</a:t>
                      </a:r>
                      <a:r>
                        <a:rPr lang="en-US" sz="1200" b="0" i="0" u="none" strike="noStrike" err="1">
                          <a:solidFill>
                            <a:srgbClr val="000000"/>
                          </a:solidFill>
                          <a:effectLst/>
                          <a:latin typeface="Arial"/>
                        </a:rPr>
                        <a:t>dirPath</a:t>
                      </a:r>
                      <a:r>
                        <a:rPr lang="en-US" sz="1200" b="0" i="0">
                          <a:solidFill>
                            <a:srgbClr val="000000"/>
                          </a:solidFill>
                          <a:effectLst/>
                          <a:latin typeface="Arial"/>
                        </a:rPr>
                        <a:t>​</a:t>
                      </a:r>
                    </a:p>
                  </a:txBody>
                  <a:tcPr marL="68580" marR="68580" marT="34290" marB="3429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a:rPr>
                        <a:t>move file content or file to other </a:t>
                      </a:r>
                      <a:r>
                        <a:rPr lang="en-US" sz="1200" b="0" i="0" u="none" strike="noStrike" err="1">
                          <a:solidFill>
                            <a:srgbClr val="000000"/>
                          </a:solidFill>
                          <a:effectLst/>
                          <a:latin typeface="Arial"/>
                        </a:rPr>
                        <a:t>dir</a:t>
                      </a:r>
                      <a:r>
                        <a:rPr lang="en-US" sz="1200" b="0" i="0">
                          <a:solidFill>
                            <a:srgbClr val="000000"/>
                          </a:solidFill>
                          <a:effectLst/>
                          <a:latin typeface="Arial"/>
                        </a:rPr>
                        <a:t>​</a:t>
                      </a:r>
                    </a:p>
                  </a:txBody>
                  <a:tcPr marL="68580" marR="68580" marT="34290" marB="3429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815726932"/>
                  </a:ext>
                </a:extLst>
              </a:tr>
              <a:tr h="297180">
                <a:tc>
                  <a:txBody>
                    <a:bodyPr/>
                    <a:lstStyle/>
                    <a:p>
                      <a:pPr algn="l" fontAlgn="base"/>
                      <a:r>
                        <a:rPr lang="en-IN" sz="1200" b="1" i="0" u="none" strike="noStrike">
                          <a:solidFill>
                            <a:srgbClr val="0000FF"/>
                          </a:solidFill>
                          <a:effectLst/>
                          <a:latin typeface="Arial"/>
                        </a:rPr>
                        <a:t>cp -r </a:t>
                      </a:r>
                      <a:r>
                        <a:rPr lang="en-IN" sz="1200" b="0" i="0" u="none" strike="noStrike">
                          <a:solidFill>
                            <a:srgbClr val="000000"/>
                          </a:solidFill>
                          <a:effectLst/>
                          <a:latin typeface="Arial"/>
                        </a:rPr>
                        <a:t>dirName1 dirName2</a:t>
                      </a:r>
                      <a:r>
                        <a:rPr lang="en-IN" sz="1200" b="0" i="0">
                          <a:solidFill>
                            <a:srgbClr val="000000"/>
                          </a:solidFill>
                          <a:effectLst/>
                          <a:latin typeface="Arial"/>
                        </a:rPr>
                        <a:t>​</a:t>
                      </a:r>
                    </a:p>
                  </a:txBody>
                  <a:tcPr marL="68580" marR="68580" marT="34290" marB="3429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l" fontAlgn="base"/>
                      <a:r>
                        <a:rPr lang="en-IN" sz="1200" b="0" i="0" u="none" strike="noStrike">
                          <a:solidFill>
                            <a:srgbClr val="000000"/>
                          </a:solidFill>
                          <a:effectLst/>
                          <a:latin typeface="Arial"/>
                        </a:rPr>
                        <a:t>recursive copy</a:t>
                      </a:r>
                      <a:r>
                        <a:rPr lang="en-IN" sz="1200" b="0" i="0">
                          <a:solidFill>
                            <a:srgbClr val="000000"/>
                          </a:solidFill>
                          <a:effectLst/>
                          <a:latin typeface="Arial"/>
                        </a:rPr>
                        <a:t>​</a:t>
                      </a:r>
                    </a:p>
                  </a:txBody>
                  <a:tcPr marL="68580" marR="68580" marT="34290" marB="3429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556233773"/>
                  </a:ext>
                </a:extLst>
              </a:tr>
              <a:tr h="297180">
                <a:tc>
                  <a:txBody>
                    <a:bodyPr/>
                    <a:lstStyle/>
                    <a:p>
                      <a:pPr algn="l" fontAlgn="base"/>
                      <a:r>
                        <a:rPr lang="en-IN" sz="1200" b="1" i="0" u="none" strike="noStrike">
                          <a:solidFill>
                            <a:srgbClr val="0000FF"/>
                          </a:solidFill>
                          <a:effectLst/>
                          <a:latin typeface="Arial"/>
                        </a:rPr>
                        <a:t>cp</a:t>
                      </a:r>
                      <a:r>
                        <a:rPr lang="en-IN" sz="1200" b="0" i="0" u="none" strike="noStrike">
                          <a:solidFill>
                            <a:srgbClr val="000000"/>
                          </a:solidFill>
                          <a:effectLst/>
                          <a:latin typeface="Arial"/>
                        </a:rPr>
                        <a:t> file1 file2 file3 file4 file5 /</a:t>
                      </a:r>
                      <a:r>
                        <a:rPr lang="en-IN" sz="1200" b="0" i="0" u="none" strike="noStrike" err="1">
                          <a:solidFill>
                            <a:srgbClr val="000000"/>
                          </a:solidFill>
                          <a:effectLst/>
                          <a:latin typeface="Arial"/>
                        </a:rPr>
                        <a:t>dirName</a:t>
                      </a:r>
                      <a:r>
                        <a:rPr lang="en-IN" sz="1200" b="0" i="0">
                          <a:solidFill>
                            <a:srgbClr val="000000"/>
                          </a:solidFill>
                          <a:effectLst/>
                          <a:latin typeface="Arial"/>
                        </a:rPr>
                        <a:t>​</a:t>
                      </a:r>
                    </a:p>
                  </a:txBody>
                  <a:tcPr marL="68580" marR="68580" marT="34290" marB="3429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a:rPr>
                        <a:t>cp multiple files to directory</a:t>
                      </a:r>
                      <a:r>
                        <a:rPr lang="en-US" sz="1200" b="0" i="0">
                          <a:solidFill>
                            <a:srgbClr val="000000"/>
                          </a:solidFill>
                          <a:effectLst/>
                          <a:latin typeface="Arial"/>
                        </a:rPr>
                        <a:t>​</a:t>
                      </a:r>
                    </a:p>
                  </a:txBody>
                  <a:tcPr marL="68580" marR="68580" marT="34290" marB="3429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483671303"/>
                  </a:ext>
                </a:extLst>
              </a:tr>
              <a:tr h="297180">
                <a:tc>
                  <a:txBody>
                    <a:bodyPr/>
                    <a:lstStyle/>
                    <a:p>
                      <a:pPr algn="l" fontAlgn="base"/>
                      <a:r>
                        <a:rPr lang="en-IN" sz="1200" b="1" i="0" u="none" strike="noStrike">
                          <a:solidFill>
                            <a:srgbClr val="0000FF"/>
                          </a:solidFill>
                          <a:effectLst/>
                          <a:latin typeface="Arial"/>
                        </a:rPr>
                        <a:t>head</a:t>
                      </a:r>
                      <a:r>
                        <a:rPr lang="en-IN" sz="1200" b="0" i="0">
                          <a:solidFill>
                            <a:srgbClr val="000000"/>
                          </a:solidFill>
                          <a:effectLst/>
                          <a:latin typeface="Arial"/>
                        </a:rPr>
                        <a:t>​</a:t>
                      </a:r>
                    </a:p>
                  </a:txBody>
                  <a:tcPr marL="68580" marR="68580" marT="34290" marB="3429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l" fontAlgn="base"/>
                      <a:r>
                        <a:rPr lang="en-IN" sz="1200" b="0" i="0" u="none" strike="noStrike">
                          <a:solidFill>
                            <a:srgbClr val="000000"/>
                          </a:solidFill>
                          <a:effectLst/>
                          <a:latin typeface="Arial"/>
                        </a:rPr>
                        <a:t>display first 10 lines</a:t>
                      </a:r>
                      <a:r>
                        <a:rPr lang="en-IN" sz="1200" b="0" i="0">
                          <a:solidFill>
                            <a:srgbClr val="000000"/>
                          </a:solidFill>
                          <a:effectLst/>
                          <a:latin typeface="Arial"/>
                        </a:rPr>
                        <a:t>​</a:t>
                      </a:r>
                    </a:p>
                  </a:txBody>
                  <a:tcPr marL="68580" marR="68580" marT="34290" marB="3429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349062268"/>
                  </a:ext>
                </a:extLst>
              </a:tr>
              <a:tr h="297180">
                <a:tc>
                  <a:txBody>
                    <a:bodyPr/>
                    <a:lstStyle/>
                    <a:p>
                      <a:pPr algn="l" fontAlgn="base"/>
                      <a:r>
                        <a:rPr lang="en-IN" sz="1200" b="1" i="0" u="none" strike="noStrike">
                          <a:solidFill>
                            <a:srgbClr val="0000FF"/>
                          </a:solidFill>
                          <a:effectLst/>
                          <a:latin typeface="Arial"/>
                        </a:rPr>
                        <a:t>tail</a:t>
                      </a:r>
                      <a:r>
                        <a:rPr lang="en-IN" sz="1200" b="0" i="0">
                          <a:solidFill>
                            <a:srgbClr val="000000"/>
                          </a:solidFill>
                          <a:effectLst/>
                          <a:latin typeface="Arial"/>
                        </a:rPr>
                        <a:t>​</a:t>
                      </a:r>
                    </a:p>
                  </a:txBody>
                  <a:tcPr marL="68580" marR="68580" marT="34290" marB="3429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l" fontAlgn="base"/>
                      <a:r>
                        <a:rPr lang="en-IN" sz="1200" b="0" i="0" u="none" strike="noStrike">
                          <a:solidFill>
                            <a:srgbClr val="000000"/>
                          </a:solidFill>
                          <a:effectLst/>
                          <a:latin typeface="Arial"/>
                        </a:rPr>
                        <a:t>display last 10 lines </a:t>
                      </a:r>
                      <a:r>
                        <a:rPr lang="en-IN" sz="1200" b="0" i="0">
                          <a:solidFill>
                            <a:srgbClr val="000000"/>
                          </a:solidFill>
                          <a:effectLst/>
                          <a:latin typeface="Arial"/>
                        </a:rPr>
                        <a:t>​</a:t>
                      </a:r>
                    </a:p>
                  </a:txBody>
                  <a:tcPr marL="68580" marR="68580" marT="34290" marB="3429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158719398"/>
                  </a:ext>
                </a:extLst>
              </a:tr>
              <a:tr h="297180">
                <a:tc>
                  <a:txBody>
                    <a:bodyPr/>
                    <a:lstStyle/>
                    <a:p>
                      <a:pPr algn="l" fontAlgn="base"/>
                      <a:r>
                        <a:rPr lang="en-IN" sz="1200" b="1" i="0" u="none" strike="noStrike">
                          <a:solidFill>
                            <a:srgbClr val="0000FF"/>
                          </a:solidFill>
                          <a:effectLst/>
                          <a:latin typeface="Arial"/>
                        </a:rPr>
                        <a:t>cat </a:t>
                      </a:r>
                      <a:r>
                        <a:rPr lang="en-IN" sz="1200" b="0" i="0">
                          <a:solidFill>
                            <a:srgbClr val="000000"/>
                          </a:solidFill>
                          <a:effectLst/>
                          <a:latin typeface="Arial"/>
                        </a:rPr>
                        <a:t>​</a:t>
                      </a:r>
                    </a:p>
                  </a:txBody>
                  <a:tcPr marL="68580" marR="68580" marT="34290" marB="3429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l" fontAlgn="base"/>
                      <a:r>
                        <a:rPr lang="en-IN" sz="1200" b="0" i="0" u="none" strike="noStrike">
                          <a:solidFill>
                            <a:srgbClr val="000000"/>
                          </a:solidFill>
                          <a:effectLst/>
                          <a:latin typeface="Arial"/>
                        </a:rPr>
                        <a:t>display content</a:t>
                      </a:r>
                      <a:r>
                        <a:rPr lang="en-IN" sz="1200" b="0" i="0">
                          <a:solidFill>
                            <a:srgbClr val="000000"/>
                          </a:solidFill>
                          <a:effectLst/>
                          <a:latin typeface="Arial"/>
                        </a:rPr>
                        <a:t>​</a:t>
                      </a:r>
                    </a:p>
                  </a:txBody>
                  <a:tcPr marL="68580" marR="68580" marT="34290" marB="3429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817210080"/>
                  </a:ext>
                </a:extLst>
              </a:tr>
              <a:tr h="525780">
                <a:tc>
                  <a:txBody>
                    <a:bodyPr/>
                    <a:lstStyle/>
                    <a:p>
                      <a:pPr algn="l" fontAlgn="base"/>
                      <a:r>
                        <a:rPr lang="en-IN" sz="1200" b="1" i="0" u="none" strike="noStrike">
                          <a:solidFill>
                            <a:srgbClr val="0000FF"/>
                          </a:solidFill>
                          <a:effectLst/>
                          <a:latin typeface="Arial"/>
                        </a:rPr>
                        <a:t>cat &gt; </a:t>
                      </a:r>
                      <a:r>
                        <a:rPr lang="en-IN" sz="1200" b="1" i="0" u="none" strike="noStrike" err="1">
                          <a:solidFill>
                            <a:srgbClr val="0000FF"/>
                          </a:solidFill>
                          <a:effectLst/>
                          <a:latin typeface="Arial"/>
                        </a:rPr>
                        <a:t>fileName</a:t>
                      </a:r>
                      <a:r>
                        <a:rPr lang="en-IN" sz="1200" b="0" i="0">
                          <a:solidFill>
                            <a:srgbClr val="000000"/>
                          </a:solidFill>
                          <a:effectLst/>
                          <a:latin typeface="Arial"/>
                        </a:rPr>
                        <a:t>​</a:t>
                      </a:r>
                    </a:p>
                  </a:txBody>
                  <a:tcPr marL="68580" marR="68580" marT="34290" marB="3429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l" fontAlgn="base"/>
                      <a:r>
                        <a:rPr lang="en-US" sz="1200" b="0" i="0" u="none" strike="noStrike" dirty="0">
                          <a:solidFill>
                            <a:srgbClr val="000000"/>
                          </a:solidFill>
                          <a:effectLst/>
                          <a:latin typeface="Arial"/>
                        </a:rPr>
                        <a:t>create file with concatenated content (</a:t>
                      </a:r>
                      <a:r>
                        <a:rPr lang="en-US" sz="1200" b="0" i="0" u="none" strike="noStrike" dirty="0" err="1">
                          <a:solidFill>
                            <a:srgbClr val="000000"/>
                          </a:solidFill>
                          <a:effectLst/>
                          <a:latin typeface="Arial"/>
                        </a:rPr>
                        <a:t>ctrl+d</a:t>
                      </a:r>
                      <a:r>
                        <a:rPr lang="en-US" sz="1200" b="0" i="0" u="none" strike="noStrike" dirty="0">
                          <a:solidFill>
                            <a:srgbClr val="000000"/>
                          </a:solidFill>
                          <a:effectLst/>
                          <a:latin typeface="Arial"/>
                        </a:rPr>
                        <a:t> for EOL)</a:t>
                      </a:r>
                      <a:r>
                        <a:rPr lang="en-US" sz="1200" b="0" i="0" dirty="0">
                          <a:solidFill>
                            <a:srgbClr val="000000"/>
                          </a:solidFill>
                          <a:effectLst/>
                          <a:latin typeface="Arial"/>
                        </a:rPr>
                        <a:t>​</a:t>
                      </a:r>
                    </a:p>
                  </a:txBody>
                  <a:tcPr marL="68580" marR="68580" marT="34290" marB="3429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4029662226"/>
                  </a:ext>
                </a:extLst>
              </a:tr>
            </a:tbl>
          </a:graphicData>
        </a:graphic>
      </p:graphicFrame>
      <mc:AlternateContent xmlns:mc="http://schemas.openxmlformats.org/markup-compatibility/2006" xmlns:p14="http://schemas.microsoft.com/office/powerpoint/2010/main">
        <mc:Choice Requires="p14">
          <p:contentPart p14:bwMode="auto" r:id="rId3">
            <p14:nvContentPartPr>
              <p14:cNvPr id="30" name="Ink 29">
                <a:extLst>
                  <a:ext uri="{FF2B5EF4-FFF2-40B4-BE49-F238E27FC236}">
                    <a16:creationId xmlns:a16="http://schemas.microsoft.com/office/drawing/2014/main" id="{D99370F1-CCD2-B901-57EB-21B25E38E91B}"/>
                  </a:ext>
                </a:extLst>
              </p14:cNvPr>
              <p14:cNvContentPartPr/>
              <p14:nvPr/>
            </p14:nvContentPartPr>
            <p14:xfrm>
              <a:off x="7302902" y="1068850"/>
              <a:ext cx="9042" cy="9042"/>
            </p14:xfrm>
          </p:contentPart>
        </mc:Choice>
        <mc:Fallback xmlns="">
          <p:pic>
            <p:nvPicPr>
              <p:cNvPr id="30" name="Ink 29">
                <a:extLst>
                  <a:ext uri="{FF2B5EF4-FFF2-40B4-BE49-F238E27FC236}">
                    <a16:creationId xmlns:a16="http://schemas.microsoft.com/office/drawing/2014/main" id="{D99370F1-CCD2-B901-57EB-21B25E38E91B}"/>
                  </a:ext>
                </a:extLst>
              </p:cNvPr>
              <p:cNvPicPr/>
              <p:nvPr/>
            </p:nvPicPr>
            <p:blipFill>
              <a:blip r:embed="rId4"/>
              <a:stretch>
                <a:fillRect/>
              </a:stretch>
            </p:blipFill>
            <p:spPr>
              <a:xfrm>
                <a:off x="6850802" y="616750"/>
                <a:ext cx="904200" cy="904200"/>
              </a:xfrm>
              <a:prstGeom prst="rect">
                <a:avLst/>
              </a:prstGeom>
            </p:spPr>
          </p:pic>
        </mc:Fallback>
      </mc:AlternateContent>
    </p:spTree>
    <p:extLst>
      <p:ext uri="{BB962C8B-B14F-4D97-AF65-F5344CB8AC3E}">
        <p14:creationId xmlns:p14="http://schemas.microsoft.com/office/powerpoint/2010/main" val="25365400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BC16B2-CF24-4FD4-A91E-E1B70A5AD5AD}"/>
              </a:ext>
            </a:extLst>
          </p:cNvPr>
          <p:cNvSpPr txBox="1"/>
          <p:nvPr/>
        </p:nvSpPr>
        <p:spPr>
          <a:xfrm>
            <a:off x="153710" y="896187"/>
            <a:ext cx="7153870" cy="287001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dirty="0">
                <a:cs typeface="Calibri"/>
              </a:rPr>
              <a:t>Use ls -l to check file access rights</a:t>
            </a:r>
            <a:endParaRPr lang="en-US" dirty="0"/>
          </a:p>
          <a:p>
            <a:endParaRPr lang="en-US" dirty="0">
              <a:cs typeface="Calibri"/>
            </a:endParaRPr>
          </a:p>
          <a:p>
            <a:r>
              <a:rPr lang="en-US" b="1" dirty="0">
                <a:cs typeface="Calibri"/>
              </a:rPr>
              <a:t>3 Types of Access Rights:</a:t>
            </a:r>
          </a:p>
          <a:p>
            <a:endParaRPr lang="en-US" b="1" dirty="0"/>
          </a:p>
          <a:p>
            <a:pPr marL="182880" indent="-182880">
              <a:buClr>
                <a:srgbClr val="213163"/>
              </a:buClr>
              <a:buChar char="•"/>
            </a:pPr>
            <a:r>
              <a:rPr lang="en-US" dirty="0">
                <a:cs typeface="Calibri"/>
              </a:rPr>
              <a:t>Read access (r)</a:t>
            </a:r>
          </a:p>
          <a:p>
            <a:pPr marL="182880" indent="-182880">
              <a:buClr>
                <a:srgbClr val="213163"/>
              </a:buClr>
              <a:buChar char="•"/>
            </a:pPr>
            <a:r>
              <a:rPr lang="en-US" dirty="0">
                <a:cs typeface="Calibri"/>
              </a:rPr>
              <a:t>Write access (w)</a:t>
            </a:r>
          </a:p>
          <a:p>
            <a:pPr marL="182880" indent="-182880">
              <a:buClr>
                <a:srgbClr val="213163"/>
              </a:buClr>
              <a:buChar char="•"/>
            </a:pPr>
            <a:r>
              <a:rPr lang="en-US" dirty="0">
                <a:cs typeface="Calibri"/>
              </a:rPr>
              <a:t>Execute rights (x)</a:t>
            </a:r>
          </a:p>
          <a:p>
            <a:pPr marL="182880" indent="-182880">
              <a:buClr>
                <a:srgbClr val="213163"/>
              </a:buClr>
              <a:buChar char="•"/>
            </a:pPr>
            <a:endParaRPr lang="en-US" b="1" dirty="0">
              <a:cs typeface="Calibri"/>
            </a:endParaRPr>
          </a:p>
          <a:p>
            <a:pPr>
              <a:buClr>
                <a:srgbClr val="213163"/>
              </a:buClr>
            </a:pPr>
            <a:r>
              <a:rPr lang="en-US" b="1" dirty="0">
                <a:cs typeface="Calibri"/>
              </a:rPr>
              <a:t>3 Types of Access Levels:</a:t>
            </a:r>
          </a:p>
          <a:p>
            <a:pPr>
              <a:buClr>
                <a:srgbClr val="213163"/>
              </a:buClr>
            </a:pPr>
            <a:endParaRPr lang="en-US" dirty="0">
              <a:cs typeface="Calibri"/>
            </a:endParaRPr>
          </a:p>
          <a:p>
            <a:pPr marL="182880" indent="-182880">
              <a:buFont typeface="Arial" panose="020B0604020202020204" pitchFamily="34" charset="0"/>
              <a:buChar char="•"/>
            </a:pPr>
            <a:r>
              <a:rPr lang="en-US" dirty="0">
                <a:cs typeface="Calibri"/>
              </a:rPr>
              <a:t>User (u): for the owner of the file</a:t>
            </a:r>
          </a:p>
          <a:p>
            <a:pPr marL="182880" indent="-182880">
              <a:buFont typeface="Arial" panose="020B0604020202020204" pitchFamily="34" charset="0"/>
              <a:buChar char="•"/>
            </a:pPr>
            <a:r>
              <a:rPr lang="en-US" dirty="0">
                <a:cs typeface="Calibri"/>
              </a:rPr>
              <a:t>Group (g): each file also has a “group” attribute, corresponding to a given list of users</a:t>
            </a:r>
          </a:p>
          <a:p>
            <a:pPr marL="182880" indent="-182880">
              <a:buFont typeface="Arial" panose="020B0604020202020204" pitchFamily="34" charset="0"/>
              <a:buChar char="•"/>
            </a:pPr>
            <a:r>
              <a:rPr lang="en-US" dirty="0">
                <a:cs typeface="Calibri"/>
              </a:rPr>
              <a:t>Others (o): for all other users</a:t>
            </a:r>
            <a:endParaRPr lang="en-US" dirty="0"/>
          </a:p>
        </p:txBody>
      </p:sp>
      <p:sp>
        <p:nvSpPr>
          <p:cNvPr id="3" name="PlaceHolder 4">
            <a:extLst>
              <a:ext uri="{FF2B5EF4-FFF2-40B4-BE49-F238E27FC236}">
                <a16:creationId xmlns:a16="http://schemas.microsoft.com/office/drawing/2014/main" id="{BFBC9E85-D44A-49F3-A88C-D291A3082539}"/>
              </a:ext>
            </a:extLst>
          </p:cNvPr>
          <p:cNvSpPr txBox="1">
            <a:spLocks/>
          </p:cNvSpPr>
          <p:nvPr/>
        </p:nvSpPr>
        <p:spPr>
          <a:xfrm>
            <a:off x="3028860" y="4904145"/>
            <a:ext cx="3085830" cy="273510"/>
          </a:xfrm>
          <a:prstGeom prst="rect">
            <a:avLst/>
          </a:prstGeom>
        </p:spPr>
        <p:txBody>
          <a:bodyPr anchor="ctr">
            <a:noAutofit/>
          </a:bodyP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br>
              <a:rPr lang="en-US" sz="900">
                <a:latin typeface="Calibri"/>
                <a:cs typeface="Arial"/>
              </a:rPr>
            </a:br>
            <a:r>
              <a:rPr lang="en-US" sz="900">
                <a:latin typeface="Calibri"/>
                <a:cs typeface="Arial"/>
              </a:rPr>
              <a:t>© </a:t>
            </a:r>
            <a:r>
              <a:rPr lang="en-US" sz="900" err="1">
                <a:latin typeface="Calibri"/>
                <a:cs typeface="Arial"/>
              </a:rPr>
              <a:t>Edunet</a:t>
            </a:r>
            <a:r>
              <a:rPr lang="en-US" sz="900">
                <a:latin typeface="Calibri"/>
                <a:cs typeface="Arial"/>
              </a:rPr>
              <a:t> Foundation. All rights reserved.</a:t>
            </a:r>
            <a:endParaRPr lang="en-GB" sz="900">
              <a:latin typeface="Calibri"/>
              <a:ea typeface="+mn-lt"/>
              <a:cs typeface="+mn-lt"/>
            </a:endParaRPr>
          </a:p>
          <a:p>
            <a:endParaRPr lang="en-US" sz="825" spc="-1">
              <a:latin typeface="Times New Roman"/>
            </a:endParaRPr>
          </a:p>
        </p:txBody>
      </p:sp>
      <p:sp>
        <p:nvSpPr>
          <p:cNvPr id="5" name="TextBox 4">
            <a:extLst>
              <a:ext uri="{FF2B5EF4-FFF2-40B4-BE49-F238E27FC236}">
                <a16:creationId xmlns:a16="http://schemas.microsoft.com/office/drawing/2014/main" id="{0D1E7AE6-B28B-D28B-F939-F011F399DC1C}"/>
              </a:ext>
            </a:extLst>
          </p:cNvPr>
          <p:cNvSpPr txBox="1"/>
          <p:nvPr/>
        </p:nvSpPr>
        <p:spPr>
          <a:xfrm>
            <a:off x="153710" y="519926"/>
            <a:ext cx="5036127" cy="31547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600" b="1" dirty="0">
                <a:solidFill>
                  <a:srgbClr val="002060"/>
                </a:solidFill>
              </a:rPr>
              <a:t>File Access Rights</a:t>
            </a:r>
            <a:endParaRPr lang="en-US" sz="1600" b="1" dirty="0"/>
          </a:p>
        </p:txBody>
      </p:sp>
    </p:spTree>
    <p:extLst>
      <p:ext uri="{BB962C8B-B14F-4D97-AF65-F5344CB8AC3E}">
        <p14:creationId xmlns:p14="http://schemas.microsoft.com/office/powerpoint/2010/main" val="2114983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D15EEA2-875D-4634-97EC-29D0C3C4D1A2}"/>
              </a:ext>
            </a:extLst>
          </p:cNvPr>
          <p:cNvSpPr txBox="1"/>
          <p:nvPr/>
        </p:nvSpPr>
        <p:spPr>
          <a:xfrm>
            <a:off x="160020" y="867820"/>
            <a:ext cx="8359775" cy="243912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dirty="0">
                <a:solidFill>
                  <a:schemeClr val="tx1"/>
                </a:solidFill>
                <a:cs typeface="Calibri"/>
              </a:rPr>
              <a:t>-</a:t>
            </a:r>
            <a:r>
              <a:rPr lang="en-US" dirty="0" err="1">
                <a:solidFill>
                  <a:schemeClr val="tx1"/>
                </a:solidFill>
                <a:cs typeface="Calibri"/>
              </a:rPr>
              <a:t>rw</a:t>
            </a:r>
            <a:r>
              <a:rPr lang="en-US" dirty="0">
                <a:solidFill>
                  <a:schemeClr val="tx1"/>
                </a:solidFill>
                <a:cs typeface="Calibri"/>
              </a:rPr>
              <a:t>-r--r--</a:t>
            </a:r>
            <a:br>
              <a:rPr lang="en-US" dirty="0">
                <a:solidFill>
                  <a:schemeClr val="tx1"/>
                </a:solidFill>
                <a:cs typeface="Calibri"/>
              </a:rPr>
            </a:br>
            <a:r>
              <a:rPr lang="en-US" dirty="0">
                <a:solidFill>
                  <a:schemeClr val="tx1"/>
                </a:solidFill>
                <a:cs typeface="Calibri"/>
              </a:rPr>
              <a:t>Readable and writable for file owner, only readable for others</a:t>
            </a:r>
            <a:br>
              <a:rPr lang="en-US" dirty="0">
                <a:solidFill>
                  <a:schemeClr val="tx1"/>
                </a:solidFill>
                <a:cs typeface="Calibri"/>
              </a:rPr>
            </a:br>
            <a:endParaRPr lang="en-US" dirty="0">
              <a:solidFill>
                <a:schemeClr val="tx1"/>
              </a:solidFill>
              <a:cs typeface="Calibri"/>
            </a:endParaRPr>
          </a:p>
          <a:p>
            <a:r>
              <a:rPr lang="en-US" dirty="0">
                <a:solidFill>
                  <a:schemeClr val="tx1"/>
                </a:solidFill>
                <a:cs typeface="Calibri"/>
              </a:rPr>
              <a:t>-</a:t>
            </a:r>
            <a:r>
              <a:rPr lang="en-US" dirty="0" err="1">
                <a:solidFill>
                  <a:schemeClr val="tx1"/>
                </a:solidFill>
                <a:cs typeface="Calibri"/>
              </a:rPr>
              <a:t>rw</a:t>
            </a:r>
            <a:r>
              <a:rPr lang="en-US" dirty="0">
                <a:solidFill>
                  <a:schemeClr val="tx1"/>
                </a:solidFill>
                <a:cs typeface="Calibri"/>
              </a:rPr>
              <a:t>-r-----</a:t>
            </a:r>
            <a:br>
              <a:rPr lang="en-US" dirty="0">
                <a:solidFill>
                  <a:schemeClr val="tx1"/>
                </a:solidFill>
                <a:cs typeface="Calibri"/>
              </a:rPr>
            </a:br>
            <a:r>
              <a:rPr lang="en-US" dirty="0">
                <a:solidFill>
                  <a:schemeClr val="tx1"/>
                </a:solidFill>
                <a:cs typeface="Calibri"/>
              </a:rPr>
              <a:t>Readable and writable for file owner, only readable for users belonging to the file group.</a:t>
            </a:r>
            <a:br>
              <a:rPr lang="en-US" dirty="0">
                <a:solidFill>
                  <a:schemeClr val="tx1"/>
                </a:solidFill>
                <a:cs typeface="Calibri"/>
              </a:rPr>
            </a:br>
            <a:endParaRPr lang="en-US" dirty="0">
              <a:solidFill>
                <a:schemeClr val="tx1"/>
              </a:solidFill>
              <a:cs typeface="Calibri"/>
            </a:endParaRPr>
          </a:p>
          <a:p>
            <a:r>
              <a:rPr lang="en-US" dirty="0" err="1">
                <a:solidFill>
                  <a:schemeClr val="tx1"/>
                </a:solidFill>
                <a:cs typeface="Calibri"/>
              </a:rPr>
              <a:t>drwx</a:t>
            </a:r>
            <a:r>
              <a:rPr lang="en-US" dirty="0">
                <a:solidFill>
                  <a:schemeClr val="tx1"/>
                </a:solidFill>
                <a:cs typeface="Calibri"/>
              </a:rPr>
              <a:t>------</a:t>
            </a:r>
            <a:br>
              <a:rPr lang="en-US" dirty="0">
                <a:solidFill>
                  <a:schemeClr val="tx1"/>
                </a:solidFill>
                <a:cs typeface="Calibri"/>
              </a:rPr>
            </a:br>
            <a:r>
              <a:rPr lang="en-US" dirty="0">
                <a:solidFill>
                  <a:schemeClr val="tx1"/>
                </a:solidFill>
                <a:cs typeface="Calibri"/>
              </a:rPr>
              <a:t>Directory only accessible by its owner</a:t>
            </a:r>
            <a:br>
              <a:rPr lang="en-US" dirty="0">
                <a:solidFill>
                  <a:schemeClr val="tx1"/>
                </a:solidFill>
                <a:cs typeface="Calibri"/>
              </a:rPr>
            </a:br>
            <a:endParaRPr lang="en-US" dirty="0">
              <a:solidFill>
                <a:schemeClr val="tx1"/>
              </a:solidFill>
              <a:cs typeface="Calibri"/>
            </a:endParaRPr>
          </a:p>
          <a:p>
            <a:r>
              <a:rPr lang="en-US" dirty="0">
                <a:solidFill>
                  <a:schemeClr val="tx1"/>
                </a:solidFill>
                <a:cs typeface="Calibri"/>
              </a:rPr>
              <a:t>-------r-x</a:t>
            </a:r>
            <a:br>
              <a:rPr lang="en-US" dirty="0">
                <a:solidFill>
                  <a:schemeClr val="tx1"/>
                </a:solidFill>
                <a:cs typeface="Calibri"/>
              </a:rPr>
            </a:br>
            <a:r>
              <a:rPr lang="en-US" dirty="0">
                <a:solidFill>
                  <a:schemeClr val="tx1"/>
                </a:solidFill>
                <a:cs typeface="Calibri"/>
              </a:rPr>
              <a:t>File executable by others but neither by your friends nor by yourself. Nice protections for a trap...</a:t>
            </a:r>
            <a:endParaRPr lang="en-US" dirty="0">
              <a:solidFill>
                <a:schemeClr val="tx1"/>
              </a:solidFill>
            </a:endParaRPr>
          </a:p>
        </p:txBody>
      </p:sp>
      <p:sp>
        <p:nvSpPr>
          <p:cNvPr id="2" name="TextBox 1">
            <a:extLst>
              <a:ext uri="{FF2B5EF4-FFF2-40B4-BE49-F238E27FC236}">
                <a16:creationId xmlns:a16="http://schemas.microsoft.com/office/drawing/2014/main" id="{F166314C-9873-7D42-1AC4-2A63D4007F04}"/>
              </a:ext>
            </a:extLst>
          </p:cNvPr>
          <p:cNvSpPr txBox="1"/>
          <p:nvPr/>
        </p:nvSpPr>
        <p:spPr>
          <a:xfrm>
            <a:off x="150669" y="521624"/>
            <a:ext cx="5365172" cy="31547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600" b="1" dirty="0">
                <a:solidFill>
                  <a:srgbClr val="002060"/>
                </a:solidFill>
              </a:rPr>
              <a:t>Access Right Examples</a:t>
            </a:r>
            <a:r>
              <a:rPr lang="en-US" sz="1600" b="1" dirty="0"/>
              <a:t>​</a:t>
            </a:r>
          </a:p>
        </p:txBody>
      </p:sp>
    </p:spTree>
    <p:extLst>
      <p:ext uri="{BB962C8B-B14F-4D97-AF65-F5344CB8AC3E}">
        <p14:creationId xmlns:p14="http://schemas.microsoft.com/office/powerpoint/2010/main" val="5047801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circle with blue lines&#10;&#10;Description automatically generated">
            <a:extLst>
              <a:ext uri="{FF2B5EF4-FFF2-40B4-BE49-F238E27FC236}">
                <a16:creationId xmlns:a16="http://schemas.microsoft.com/office/drawing/2014/main" id="{F4118FFE-6A81-8721-C09D-A9BA211B5B79}"/>
              </a:ext>
            </a:extLst>
          </p:cNvPr>
          <p:cNvPicPr>
            <a:picLocks noChangeAspect="1"/>
          </p:cNvPicPr>
          <p:nvPr/>
        </p:nvPicPr>
        <p:blipFill rotWithShape="1">
          <a:blip r:embed="rId3">
            <a:alphaModFix amt="53000"/>
          </a:blip>
          <a:srcRect t="5086" b="22219"/>
          <a:stretch/>
        </p:blipFill>
        <p:spPr>
          <a:xfrm>
            <a:off x="-1058" y="491066"/>
            <a:ext cx="9144000" cy="4431453"/>
          </a:xfrm>
          <a:prstGeom prst="rect">
            <a:avLst/>
          </a:prstGeom>
        </p:spPr>
      </p:pic>
      <p:sp>
        <p:nvSpPr>
          <p:cNvPr id="4" name="Title 1">
            <a:extLst>
              <a:ext uri="{FF2B5EF4-FFF2-40B4-BE49-F238E27FC236}">
                <a16:creationId xmlns:a16="http://schemas.microsoft.com/office/drawing/2014/main" id="{2FC3C36D-8BC3-F66A-EE00-81BF381FDCB2}"/>
              </a:ext>
            </a:extLst>
          </p:cNvPr>
          <p:cNvSpPr txBox="1">
            <a:spLocks/>
          </p:cNvSpPr>
          <p:nvPr/>
        </p:nvSpPr>
        <p:spPr>
          <a:xfrm>
            <a:off x="2281071" y="2346107"/>
            <a:ext cx="4581857" cy="466526"/>
          </a:xfrm>
          <a:prstGeom prst="rect">
            <a:avLst/>
          </a:prstGeom>
          <a:solidFill>
            <a:schemeClr val="bg1"/>
          </a:solidFill>
          <a:ln>
            <a:solidFill>
              <a:schemeClr val="bg2"/>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r>
              <a:rPr lang="en-US" sz="1600" b="1" dirty="0">
                <a:solidFill>
                  <a:schemeClr val="tx1"/>
                </a:solidFill>
                <a:hlinkClick r:id="rId4">
                  <a:extLst>
                    <a:ext uri="{A12FA001-AC4F-418D-AE19-62706E023703}">
                      <ahyp:hlinkClr xmlns:ahyp="http://schemas.microsoft.com/office/drawing/2018/hyperlinkcolor" val="tx"/>
                    </a:ext>
                  </a:extLst>
                </a:hlinkClick>
              </a:rPr>
              <a:t>Lab 3: Practicing File Operations</a:t>
            </a:r>
            <a:endParaRPr lang="en-US" sz="1600" b="1" dirty="0">
              <a:solidFill>
                <a:schemeClr val="tx1"/>
              </a:solidFill>
            </a:endParaRPr>
          </a:p>
        </p:txBody>
      </p:sp>
    </p:spTree>
    <p:extLst>
      <p:ext uri="{BB962C8B-B14F-4D97-AF65-F5344CB8AC3E}">
        <p14:creationId xmlns:p14="http://schemas.microsoft.com/office/powerpoint/2010/main" val="16172101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circle with blue lines&#10;&#10;Description automatically generated">
            <a:extLst>
              <a:ext uri="{FF2B5EF4-FFF2-40B4-BE49-F238E27FC236}">
                <a16:creationId xmlns:a16="http://schemas.microsoft.com/office/drawing/2014/main" id="{A7C78F3D-3C76-89D0-52AE-B3CD3AFF0BBA}"/>
              </a:ext>
            </a:extLst>
          </p:cNvPr>
          <p:cNvPicPr>
            <a:picLocks noChangeAspect="1"/>
          </p:cNvPicPr>
          <p:nvPr/>
        </p:nvPicPr>
        <p:blipFill rotWithShape="1">
          <a:blip r:embed="rId3">
            <a:alphaModFix amt="53000"/>
          </a:blip>
          <a:srcRect t="5086" b="22219"/>
          <a:stretch/>
        </p:blipFill>
        <p:spPr>
          <a:xfrm>
            <a:off x="-1058" y="491066"/>
            <a:ext cx="9144000" cy="4431453"/>
          </a:xfrm>
          <a:prstGeom prst="rect">
            <a:avLst/>
          </a:prstGeom>
        </p:spPr>
      </p:pic>
      <p:sp>
        <p:nvSpPr>
          <p:cNvPr id="4" name="Title 1">
            <a:extLst>
              <a:ext uri="{FF2B5EF4-FFF2-40B4-BE49-F238E27FC236}">
                <a16:creationId xmlns:a16="http://schemas.microsoft.com/office/drawing/2014/main" id="{764F6DB5-3E89-AECF-4074-E81E5C39E2CF}"/>
              </a:ext>
            </a:extLst>
          </p:cNvPr>
          <p:cNvSpPr txBox="1">
            <a:spLocks/>
          </p:cNvSpPr>
          <p:nvPr/>
        </p:nvSpPr>
        <p:spPr>
          <a:xfrm>
            <a:off x="3080328" y="2338487"/>
            <a:ext cx="2995356" cy="466526"/>
          </a:xfrm>
          <a:prstGeom prst="rect">
            <a:avLst/>
          </a:prstGeom>
          <a:solidFill>
            <a:schemeClr val="bg1"/>
          </a:solidFill>
          <a:ln>
            <a:solidFill>
              <a:schemeClr val="bg2"/>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r>
              <a:rPr lang="en-US" sz="1600" b="1" dirty="0">
                <a:solidFill>
                  <a:schemeClr val="tx1"/>
                </a:solidFill>
              </a:rPr>
              <a:t>Shell Scripting</a:t>
            </a:r>
          </a:p>
        </p:txBody>
      </p:sp>
    </p:spTree>
    <p:extLst>
      <p:ext uri="{BB962C8B-B14F-4D97-AF65-F5344CB8AC3E}">
        <p14:creationId xmlns:p14="http://schemas.microsoft.com/office/powerpoint/2010/main" val="1522678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TextShape 1"/>
          <p:cNvSpPr txBox="1"/>
          <p:nvPr/>
        </p:nvSpPr>
        <p:spPr>
          <a:xfrm>
            <a:off x="158120" y="504359"/>
            <a:ext cx="4231000" cy="352891"/>
          </a:xfrm>
          <a:prstGeom prst="rect">
            <a:avLst/>
          </a:prstGeom>
          <a:noFill/>
          <a:ln w="0">
            <a:noFill/>
          </a:ln>
        </p:spPr>
        <p:txBody>
          <a:bodyPr lIns="68580" tIns="34290" rIns="68580" bIns="34290" anchor="ctr">
            <a:normAutofit/>
          </a:bodyPr>
          <a:lstStyle/>
          <a:p>
            <a:pPr>
              <a:lnSpc>
                <a:spcPct val="90000"/>
              </a:lnSpc>
            </a:pPr>
            <a:r>
              <a:rPr lang="en-US" sz="1600" b="1" spc="-1" dirty="0">
                <a:solidFill>
                  <a:srgbClr val="002060"/>
                </a:solidFill>
              </a:rPr>
              <a:t>What is a Shell ?</a:t>
            </a:r>
          </a:p>
        </p:txBody>
      </p:sp>
      <p:sp>
        <p:nvSpPr>
          <p:cNvPr id="278" name="CustomShape 2"/>
          <p:cNvSpPr/>
          <p:nvPr/>
        </p:nvSpPr>
        <p:spPr>
          <a:xfrm>
            <a:off x="158120" y="895350"/>
            <a:ext cx="4413879" cy="2376483"/>
          </a:xfrm>
          <a:prstGeom prst="rect">
            <a:avLst/>
          </a:prstGeom>
          <a:noFill/>
          <a:ln w="0">
            <a:noFill/>
          </a:ln>
        </p:spPr>
        <p:style>
          <a:lnRef idx="0">
            <a:scrgbClr r="0" g="0" b="0"/>
          </a:lnRef>
          <a:fillRef idx="0">
            <a:scrgbClr r="0" g="0" b="0"/>
          </a:fillRef>
          <a:effectRef idx="0">
            <a:scrgbClr r="0" g="0" b="0"/>
          </a:effectRef>
          <a:fontRef idx="minor"/>
        </p:style>
        <p:txBody>
          <a:bodyPr wrap="square" lIns="67500" tIns="33750" rIns="67500" bIns="33750" anchor="t">
            <a:spAutoFit/>
          </a:bodyPr>
          <a:lstStyle/>
          <a:p>
            <a:pPr marL="182880" marR="13335" indent="-182880" algn="just">
              <a:spcBef>
                <a:spcPts val="600"/>
              </a:spcBef>
              <a:buClr>
                <a:srgbClr val="213163"/>
              </a:buClr>
              <a:buSzPct val="100000"/>
              <a:buFont typeface="Arial" panose="020B0604020202020204" pitchFamily="34" charset="0"/>
              <a:buChar char="•"/>
              <a:tabLst>
                <a:tab pos="230505" algn="l"/>
              </a:tabLst>
            </a:pPr>
            <a:r>
              <a:rPr lang="en-US" spc="-1" dirty="0">
                <a:solidFill>
                  <a:schemeClr val="tx1"/>
                </a:solidFill>
                <a:latin typeface="Arial"/>
              </a:rPr>
              <a:t>A shell is an environment that takes commands typed by the user and calls the operating system to run those commands.</a:t>
            </a:r>
          </a:p>
          <a:p>
            <a:pPr marL="182880" marR="148590" indent="-182880">
              <a:spcBef>
                <a:spcPts val="600"/>
              </a:spcBef>
              <a:buClr>
                <a:srgbClr val="213163"/>
              </a:buClr>
              <a:buSzPct val="100000"/>
              <a:buFont typeface="Arial" panose="020B0604020202020204" pitchFamily="34" charset="0"/>
              <a:buChar char="•"/>
              <a:tabLst>
                <a:tab pos="230505" algn="l"/>
              </a:tabLst>
            </a:pPr>
            <a:r>
              <a:rPr lang="en-US" spc="-1" dirty="0">
                <a:solidFill>
                  <a:schemeClr val="tx1"/>
                </a:solidFill>
                <a:latin typeface="Arial"/>
              </a:rPr>
              <a:t>It is a program that acts as the interface between the user and the Linux system, allowing the user to enter commands for the operating system to execute.</a:t>
            </a:r>
          </a:p>
          <a:p>
            <a:pPr marL="182880" marR="169545" indent="-182880">
              <a:spcBef>
                <a:spcPts val="600"/>
              </a:spcBef>
              <a:buClr>
                <a:srgbClr val="213163"/>
              </a:buClr>
              <a:buSzPct val="100000"/>
              <a:buFont typeface="Arial" panose="020B0604020202020204" pitchFamily="34" charset="0"/>
              <a:buChar char="•"/>
              <a:tabLst>
                <a:tab pos="230505" algn="l"/>
              </a:tabLst>
            </a:pPr>
            <a:r>
              <a:rPr lang="en-US" spc="-1" dirty="0">
                <a:solidFill>
                  <a:schemeClr val="tx1"/>
                </a:solidFill>
                <a:latin typeface="Arial"/>
              </a:rPr>
              <a:t>Shell accepts the instruction or commands in English and translates them into computers native binary language.</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2C3E1486-965B-350E-5A30-6444E987EE96}"/>
                  </a:ext>
                </a:extLst>
              </p14:cNvPr>
              <p14:cNvContentPartPr/>
              <p14:nvPr/>
            </p14:nvContentPartPr>
            <p14:xfrm>
              <a:off x="6521612" y="2390896"/>
              <a:ext cx="9042" cy="9042"/>
            </p14:xfrm>
          </p:contentPart>
        </mc:Choice>
        <mc:Fallback xmlns="">
          <p:pic>
            <p:nvPicPr>
              <p:cNvPr id="2" name="Ink 1">
                <a:extLst>
                  <a:ext uri="{FF2B5EF4-FFF2-40B4-BE49-F238E27FC236}">
                    <a16:creationId xmlns:a16="http://schemas.microsoft.com/office/drawing/2014/main" id="{2C3E1486-965B-350E-5A30-6444E987EE96}"/>
                  </a:ext>
                </a:extLst>
              </p:cNvPr>
              <p:cNvPicPr/>
              <p:nvPr/>
            </p:nvPicPr>
            <p:blipFill>
              <a:blip r:embed="rId4"/>
              <a:stretch>
                <a:fillRect/>
              </a:stretch>
            </p:blipFill>
            <p:spPr>
              <a:xfrm>
                <a:off x="6069512" y="1938796"/>
                <a:ext cx="904200" cy="904200"/>
              </a:xfrm>
              <a:prstGeom prst="rect">
                <a:avLst/>
              </a:prstGeom>
            </p:spPr>
          </p:pic>
        </mc:Fallback>
      </mc:AlternateContent>
      <p:pic>
        <p:nvPicPr>
          <p:cNvPr id="2050" name="Picture 2" descr="Ten reasons why we should use Linux - Open Source For You">
            <a:extLst>
              <a:ext uri="{FF2B5EF4-FFF2-40B4-BE49-F238E27FC236}">
                <a16:creationId xmlns:a16="http://schemas.microsoft.com/office/drawing/2014/main" id="{6D1113E9-6152-0EE2-B193-FAD1FA94D0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0580" y="1364125"/>
            <a:ext cx="4191000" cy="22664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A2954AF-0132-2314-F62E-C4EA04D1D069}"/>
              </a:ext>
            </a:extLst>
          </p:cNvPr>
          <p:cNvSpPr txBox="1"/>
          <p:nvPr/>
        </p:nvSpPr>
        <p:spPr>
          <a:xfrm>
            <a:off x="690891" y="4656005"/>
            <a:ext cx="481074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0000FF"/>
                </a:solidFill>
                <a:hlinkClick r:id="rId6">
                  <a:extLst>
                    <a:ext uri="{A12FA001-AC4F-418D-AE19-62706E023703}">
                      <ahyp:hlinkClr xmlns:ahyp="http://schemas.microsoft.com/office/drawing/2018/hyperlinkcolor" val="tx"/>
                    </a:ext>
                  </a:extLst>
                </a:hlinkClick>
              </a:rPr>
              <a:t>https://www.opensourceforu.com/2020/03/reasons-to-use-linux/</a:t>
            </a:r>
            <a:endParaRPr lang="en-US" sz="1200" dirty="0">
              <a:solidFill>
                <a:srgbClr val="0000FF"/>
              </a:solidFill>
            </a:endParaRPr>
          </a:p>
        </p:txBody>
      </p:sp>
      <p:sp>
        <p:nvSpPr>
          <p:cNvPr id="4" name="TextBox 3">
            <a:extLst>
              <a:ext uri="{FF2B5EF4-FFF2-40B4-BE49-F238E27FC236}">
                <a16:creationId xmlns:a16="http://schemas.microsoft.com/office/drawing/2014/main" id="{1622E68E-68B9-B310-E719-03A677117186}"/>
              </a:ext>
            </a:extLst>
          </p:cNvPr>
          <p:cNvSpPr txBox="1"/>
          <p:nvPr/>
        </p:nvSpPr>
        <p:spPr>
          <a:xfrm>
            <a:off x="131887" y="465600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5" name="Straight Connector 4">
            <a:extLst>
              <a:ext uri="{FF2B5EF4-FFF2-40B4-BE49-F238E27FC236}">
                <a16:creationId xmlns:a16="http://schemas.microsoft.com/office/drawing/2014/main" id="{00C27B94-76E5-D3F3-EB60-E0EE67197F4E}"/>
              </a:ext>
            </a:extLst>
          </p:cNvPr>
          <p:cNvCxnSpPr>
            <a:cxnSpLocks/>
          </p:cNvCxnSpPr>
          <p:nvPr/>
        </p:nvCxnSpPr>
        <p:spPr>
          <a:xfrm>
            <a:off x="0" y="459504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32983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30E0678-21B4-C96A-1B86-88BECFD05907}"/>
              </a:ext>
            </a:extLst>
          </p:cNvPr>
          <p:cNvSpPr/>
          <p:nvPr/>
        </p:nvSpPr>
        <p:spPr>
          <a:xfrm>
            <a:off x="3337209" y="1717473"/>
            <a:ext cx="2469580" cy="23930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buClr>
                <a:srgbClr val="213163"/>
              </a:buClr>
              <a:buSzPct val="80357"/>
              <a:tabLst>
                <a:tab pos="230505" algn="l"/>
              </a:tabLst>
            </a:pPr>
            <a:r>
              <a:rPr lang="en-US" spc="-1" dirty="0" err="1">
                <a:solidFill>
                  <a:schemeClr val="tx1"/>
                </a:solidFill>
                <a:latin typeface="Arial" panose="020B0604020202020204" pitchFamily="34" charset="0"/>
                <a:cs typeface="Arial" panose="020B0604020202020204" pitchFamily="34" charset="0"/>
              </a:rPr>
              <a:t>Bourne</a:t>
            </a:r>
            <a:r>
              <a:rPr lang="en-US" spc="-1" dirty="0">
                <a:solidFill>
                  <a:schemeClr val="tx1"/>
                </a:solidFill>
                <a:latin typeface="Arial" panose="020B0604020202020204" pitchFamily="34" charset="0"/>
                <a:cs typeface="Arial" panose="020B0604020202020204" pitchFamily="34" charset="0"/>
              </a:rPr>
              <a:t> Shell</a:t>
            </a:r>
            <a:endParaRPr lang="en-US" spc="-1" dirty="0">
              <a:solidFill>
                <a:schemeClr val="tx1"/>
              </a:solidFill>
              <a:latin typeface="Arial" panose="020B0604020202020204" pitchFamily="34" charset="0"/>
              <a:ea typeface="+mn-lt"/>
              <a:cs typeface="Arial" panose="020B0604020202020204" pitchFamily="34" charset="0"/>
            </a:endParaRPr>
          </a:p>
          <a:p>
            <a:pPr lvl="1" algn="ctr">
              <a:spcBef>
                <a:spcPts val="23"/>
              </a:spcBef>
              <a:buClr>
                <a:srgbClr val="213163"/>
              </a:buClr>
              <a:buSzPct val="80357"/>
              <a:tabLst>
                <a:tab pos="230505" algn="l"/>
              </a:tabLst>
            </a:pPr>
            <a:endParaRPr lang="en-US" spc="-1" dirty="0">
              <a:solidFill>
                <a:schemeClr val="tx1"/>
              </a:solidFill>
              <a:latin typeface="Arial" panose="020B0604020202020204" pitchFamily="34" charset="0"/>
              <a:cs typeface="Arial" panose="020B0604020202020204" pitchFamily="34" charset="0"/>
            </a:endParaRPr>
          </a:p>
          <a:p>
            <a:pPr lvl="1" algn="ctr">
              <a:spcBef>
                <a:spcPts val="4"/>
              </a:spcBef>
              <a:buClr>
                <a:srgbClr val="213163"/>
              </a:buClr>
              <a:buSzPct val="80357"/>
              <a:tabLst>
                <a:tab pos="230505" algn="l"/>
              </a:tabLst>
            </a:pPr>
            <a:r>
              <a:rPr lang="en-US" spc="-1" dirty="0">
                <a:solidFill>
                  <a:schemeClr val="tx1"/>
                </a:solidFill>
                <a:latin typeface="Arial" panose="020B0604020202020204" pitchFamily="34" charset="0"/>
                <a:cs typeface="Arial" panose="020B0604020202020204" pitchFamily="34" charset="0"/>
              </a:rPr>
              <a:t>C Shell</a:t>
            </a:r>
          </a:p>
          <a:p>
            <a:pPr lvl="1" algn="ctr">
              <a:spcBef>
                <a:spcPts val="30"/>
              </a:spcBef>
              <a:buClr>
                <a:srgbClr val="213163"/>
              </a:buClr>
              <a:buSzPct val="80357"/>
              <a:tabLst>
                <a:tab pos="230505" algn="l"/>
              </a:tabLst>
            </a:pPr>
            <a:endParaRPr lang="en-US" spc="-1" dirty="0">
              <a:solidFill>
                <a:schemeClr val="tx1"/>
              </a:solidFill>
              <a:latin typeface="Arial" panose="020B0604020202020204" pitchFamily="34" charset="0"/>
              <a:cs typeface="Arial" panose="020B0604020202020204" pitchFamily="34" charset="0"/>
            </a:endParaRPr>
          </a:p>
          <a:p>
            <a:pPr lvl="1" algn="ctr">
              <a:buClr>
                <a:srgbClr val="213163"/>
              </a:buClr>
              <a:buSzPct val="80357"/>
              <a:tabLst>
                <a:tab pos="230505" algn="l"/>
              </a:tabLst>
            </a:pPr>
            <a:r>
              <a:rPr lang="en-US" spc="-1" dirty="0">
                <a:solidFill>
                  <a:schemeClr val="tx1"/>
                </a:solidFill>
                <a:latin typeface="Arial" panose="020B0604020202020204" pitchFamily="34" charset="0"/>
                <a:cs typeface="Arial" panose="020B0604020202020204" pitchFamily="34" charset="0"/>
              </a:rPr>
              <a:t>Korn Shell</a:t>
            </a:r>
          </a:p>
          <a:p>
            <a:pPr lvl="1" algn="ctr">
              <a:buClr>
                <a:srgbClr val="213163"/>
              </a:buClr>
              <a:buSzPct val="80357"/>
              <a:tabLst>
                <a:tab pos="230505" algn="l"/>
              </a:tabLst>
            </a:pPr>
            <a:endParaRPr lang="en-US" spc="-1" dirty="0">
              <a:solidFill>
                <a:schemeClr val="tx1"/>
              </a:solidFill>
              <a:latin typeface="Arial" panose="020B0604020202020204" pitchFamily="34" charset="0"/>
              <a:cs typeface="Arial" panose="020B0604020202020204" pitchFamily="34" charset="0"/>
            </a:endParaRPr>
          </a:p>
          <a:p>
            <a:pPr lvl="1" algn="ctr">
              <a:buClr>
                <a:srgbClr val="213163"/>
              </a:buClr>
              <a:buSzPct val="80357"/>
              <a:tabLst>
                <a:tab pos="230505" algn="l"/>
              </a:tabLst>
            </a:pPr>
            <a:r>
              <a:rPr lang="en-US" spc="-1" dirty="0">
                <a:solidFill>
                  <a:schemeClr val="tx1"/>
                </a:solidFill>
                <a:latin typeface="Arial" panose="020B0604020202020204" pitchFamily="34" charset="0"/>
                <a:cs typeface="Arial" panose="020B0604020202020204" pitchFamily="34" charset="0"/>
              </a:rPr>
              <a:t>Bash Shell</a:t>
            </a:r>
          </a:p>
          <a:p>
            <a:pPr lvl="1" algn="ctr">
              <a:spcBef>
                <a:spcPts val="26"/>
              </a:spcBef>
              <a:buClr>
                <a:srgbClr val="213163"/>
              </a:buClr>
              <a:buSzPct val="80357"/>
              <a:tabLst>
                <a:tab pos="230505" algn="l"/>
              </a:tabLst>
            </a:pPr>
            <a:endParaRPr lang="en-US" spc="-1" dirty="0">
              <a:solidFill>
                <a:schemeClr val="tx1"/>
              </a:solidFill>
              <a:latin typeface="Arial" panose="020B0604020202020204" pitchFamily="34" charset="0"/>
              <a:cs typeface="Arial" panose="020B0604020202020204" pitchFamily="34" charset="0"/>
            </a:endParaRPr>
          </a:p>
          <a:p>
            <a:pPr lvl="1" algn="ctr">
              <a:buClr>
                <a:srgbClr val="213163"/>
              </a:buClr>
              <a:buSzPct val="80357"/>
              <a:tabLst>
                <a:tab pos="230505" algn="l"/>
              </a:tabLst>
            </a:pPr>
            <a:r>
              <a:rPr lang="en-US" spc="-1" dirty="0" err="1">
                <a:solidFill>
                  <a:schemeClr val="tx1"/>
                </a:solidFill>
                <a:latin typeface="Arial" panose="020B0604020202020204" pitchFamily="34" charset="0"/>
                <a:cs typeface="Arial" panose="020B0604020202020204" pitchFamily="34" charset="0"/>
              </a:rPr>
              <a:t>Tcsh</a:t>
            </a:r>
            <a:r>
              <a:rPr lang="en-US" spc="-1" dirty="0">
                <a:solidFill>
                  <a:schemeClr val="tx1"/>
                </a:solidFill>
                <a:latin typeface="Arial" panose="020B0604020202020204" pitchFamily="34" charset="0"/>
                <a:cs typeface="Arial" panose="020B0604020202020204" pitchFamily="34" charset="0"/>
              </a:rPr>
              <a:t> Shell</a:t>
            </a:r>
          </a:p>
        </p:txBody>
      </p:sp>
      <p:sp>
        <p:nvSpPr>
          <p:cNvPr id="277" name="TextShape 1"/>
          <p:cNvSpPr txBox="1"/>
          <p:nvPr/>
        </p:nvSpPr>
        <p:spPr>
          <a:xfrm>
            <a:off x="155649" y="423879"/>
            <a:ext cx="3297204" cy="519492"/>
          </a:xfrm>
          <a:prstGeom prst="rect">
            <a:avLst/>
          </a:prstGeom>
          <a:noFill/>
          <a:ln w="0">
            <a:noFill/>
          </a:ln>
        </p:spPr>
        <p:txBody>
          <a:bodyPr lIns="68580" tIns="34290" rIns="68580" bIns="34290" anchor="ctr">
            <a:normAutofit/>
          </a:bodyPr>
          <a:lstStyle/>
          <a:p>
            <a:pPr>
              <a:lnSpc>
                <a:spcPct val="90000"/>
              </a:lnSpc>
            </a:pPr>
            <a:r>
              <a:rPr lang="en-IN" sz="1600" b="1" spc="-1" dirty="0">
                <a:solidFill>
                  <a:srgbClr val="002060"/>
                </a:solidFill>
              </a:rPr>
              <a:t>Kind of Shells</a:t>
            </a:r>
            <a:endParaRPr lang="en-US" sz="1600" b="1" spc="-1" dirty="0">
              <a:solidFill>
                <a:srgbClr val="002060"/>
              </a:solidFill>
            </a:endParaRPr>
          </a:p>
        </p:txBody>
      </p:sp>
      <p:sp>
        <p:nvSpPr>
          <p:cNvPr id="2" name="Rectangle: Rounded Corners 1">
            <a:extLst>
              <a:ext uri="{FF2B5EF4-FFF2-40B4-BE49-F238E27FC236}">
                <a16:creationId xmlns:a16="http://schemas.microsoft.com/office/drawing/2014/main" id="{B056A5A5-5156-BB54-B817-C916667EB628}"/>
              </a:ext>
            </a:extLst>
          </p:cNvPr>
          <p:cNvSpPr/>
          <p:nvPr/>
        </p:nvSpPr>
        <p:spPr>
          <a:xfrm>
            <a:off x="3221566" y="1193800"/>
            <a:ext cx="2700867" cy="5194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spc="-1" dirty="0">
                <a:solidFill>
                  <a:schemeClr val="tx1"/>
                </a:solidFill>
              </a:rPr>
              <a:t>Kind of Shells</a:t>
            </a:r>
            <a:endParaRPr lang="en-US" sz="1600" b="1" spc="-1" dirty="0">
              <a:solidFill>
                <a:schemeClr val="tx1"/>
              </a:solidFill>
            </a:endParaRPr>
          </a:p>
        </p:txBody>
      </p:sp>
    </p:spTree>
    <p:extLst>
      <p:ext uri="{BB962C8B-B14F-4D97-AF65-F5344CB8AC3E}">
        <p14:creationId xmlns:p14="http://schemas.microsoft.com/office/powerpoint/2010/main" val="1697340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E004FB-C85F-7E42-20C2-219F3C1C7F35}"/>
              </a:ext>
            </a:extLst>
          </p:cNvPr>
          <p:cNvSpPr txBox="1"/>
          <p:nvPr/>
        </p:nvSpPr>
        <p:spPr>
          <a:xfrm>
            <a:off x="148389" y="516122"/>
            <a:ext cx="4392529" cy="315471"/>
          </a:xfrm>
          <a:prstGeom prst="rect">
            <a:avLst/>
          </a:prstGeom>
          <a:noFill/>
        </p:spPr>
        <p:txBody>
          <a:bodyPr wrap="square" lIns="68580" tIns="34290" rIns="68580" bIns="34290" rtlCol="0" anchor="t">
            <a:spAutoFit/>
          </a:bodyPr>
          <a:lstStyle/>
          <a:p>
            <a:r>
              <a:rPr lang="en-IN" sz="1600" b="1" spc="-1" dirty="0">
                <a:solidFill>
                  <a:srgbClr val="002060"/>
                </a:solidFill>
              </a:rPr>
              <a:t>Learning Objectives</a:t>
            </a:r>
            <a:endParaRPr lang="en-US" sz="1600" b="1" spc="-1" dirty="0">
              <a:solidFill>
                <a:srgbClr val="002060"/>
              </a:solidFill>
            </a:endParaRPr>
          </a:p>
        </p:txBody>
      </p:sp>
      <p:sp>
        <p:nvSpPr>
          <p:cNvPr id="3" name="TextBox 2">
            <a:extLst>
              <a:ext uri="{FF2B5EF4-FFF2-40B4-BE49-F238E27FC236}">
                <a16:creationId xmlns:a16="http://schemas.microsoft.com/office/drawing/2014/main" id="{E02763A6-176C-3B16-4209-2AE43DBB983B}"/>
              </a:ext>
            </a:extLst>
          </p:cNvPr>
          <p:cNvSpPr txBox="1"/>
          <p:nvPr/>
        </p:nvSpPr>
        <p:spPr>
          <a:xfrm>
            <a:off x="148389" y="896822"/>
            <a:ext cx="4392529" cy="250068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dirty="0"/>
              <a:t>You will learn in this lesson:</a:t>
            </a:r>
          </a:p>
          <a:p>
            <a:endParaRPr lang="en-US" dirty="0"/>
          </a:p>
          <a:p>
            <a:pPr marL="182880" indent="-182880">
              <a:buClr>
                <a:srgbClr val="213163"/>
              </a:buClr>
              <a:buFont typeface="Arial" panose="020B0604020202020204" pitchFamily="34" charset="0"/>
              <a:buChar char="•"/>
            </a:pPr>
            <a:r>
              <a:rPr lang="en-US" dirty="0"/>
              <a:t>Operating System</a:t>
            </a:r>
          </a:p>
          <a:p>
            <a:pPr marL="182880" indent="-182880">
              <a:buClr>
                <a:srgbClr val="213163"/>
              </a:buClr>
              <a:buFont typeface="Arial" panose="020B0604020202020204" pitchFamily="34" charset="0"/>
              <a:buChar char="•"/>
            </a:pPr>
            <a:endParaRPr lang="en-US" dirty="0"/>
          </a:p>
          <a:p>
            <a:pPr marL="182880" indent="-182880">
              <a:buClr>
                <a:srgbClr val="213163"/>
              </a:buClr>
              <a:buFont typeface="Arial" panose="020B0604020202020204" pitchFamily="34" charset="0"/>
              <a:buChar char="•"/>
            </a:pPr>
            <a:r>
              <a:rPr lang="en-US" dirty="0"/>
              <a:t>Linux Operating System</a:t>
            </a:r>
          </a:p>
          <a:p>
            <a:pPr marL="182880" indent="-182880">
              <a:buClr>
                <a:srgbClr val="213163"/>
              </a:buClr>
              <a:buFont typeface="Arial" panose="020B0604020202020204" pitchFamily="34" charset="0"/>
              <a:buChar char="•"/>
            </a:pPr>
            <a:endParaRPr lang="en-US" dirty="0"/>
          </a:p>
          <a:p>
            <a:pPr marL="182880" indent="-182880">
              <a:buClr>
                <a:srgbClr val="213163"/>
              </a:buClr>
              <a:buFont typeface="Arial" panose="020B0604020202020204" pitchFamily="34" charset="0"/>
              <a:buChar char="•"/>
            </a:pPr>
            <a:r>
              <a:rPr lang="en-US" dirty="0"/>
              <a:t>Linux Kernel</a:t>
            </a:r>
          </a:p>
          <a:p>
            <a:pPr marL="182880" indent="-182880">
              <a:buClr>
                <a:srgbClr val="213163"/>
              </a:buClr>
              <a:buFont typeface="Arial" panose="020B0604020202020204" pitchFamily="34" charset="0"/>
              <a:buChar char="•"/>
            </a:pPr>
            <a:endParaRPr lang="en-US" dirty="0"/>
          </a:p>
          <a:p>
            <a:pPr marL="182880" indent="-182880">
              <a:buClr>
                <a:srgbClr val="213163"/>
              </a:buClr>
              <a:buFont typeface="Arial" panose="020B0604020202020204" pitchFamily="34" charset="0"/>
              <a:buChar char="•"/>
            </a:pPr>
            <a:r>
              <a:rPr lang="en-US" dirty="0"/>
              <a:t>Basic Linux Commands</a:t>
            </a:r>
          </a:p>
          <a:p>
            <a:pPr marL="182880" indent="-182880">
              <a:buClr>
                <a:srgbClr val="213163"/>
              </a:buClr>
              <a:buFont typeface="Arial" panose="020B0604020202020204" pitchFamily="34" charset="0"/>
              <a:buChar char="•"/>
            </a:pPr>
            <a:endParaRPr lang="en-US" dirty="0"/>
          </a:p>
          <a:p>
            <a:pPr marL="182880" indent="-182880">
              <a:buClr>
                <a:srgbClr val="213163"/>
              </a:buClr>
              <a:buFont typeface="Arial" panose="020B0604020202020204" pitchFamily="34" charset="0"/>
              <a:buChar char="•"/>
            </a:pPr>
            <a:r>
              <a:rPr lang="en-US" dirty="0"/>
              <a:t>Shell Scripting</a:t>
            </a:r>
          </a:p>
        </p:txBody>
      </p:sp>
      <p:pic>
        <p:nvPicPr>
          <p:cNvPr id="4" name="Picture 3">
            <a:extLst>
              <a:ext uri="{FF2B5EF4-FFF2-40B4-BE49-F238E27FC236}">
                <a16:creationId xmlns:a16="http://schemas.microsoft.com/office/drawing/2014/main" id="{369D0BEA-0619-36F7-43C4-4D1A7DBB8002}"/>
              </a:ext>
            </a:extLst>
          </p:cNvPr>
          <p:cNvPicPr>
            <a:picLocks noChangeAspect="1"/>
          </p:cNvPicPr>
          <p:nvPr/>
        </p:nvPicPr>
        <p:blipFill>
          <a:blip r:embed="rId3"/>
          <a:stretch>
            <a:fillRect/>
          </a:stretch>
        </p:blipFill>
        <p:spPr>
          <a:xfrm>
            <a:off x="5452592" y="1084628"/>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9344290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TextShape 1"/>
          <p:cNvSpPr txBox="1"/>
          <p:nvPr/>
        </p:nvSpPr>
        <p:spPr>
          <a:xfrm>
            <a:off x="148187" y="428661"/>
            <a:ext cx="4012333" cy="494371"/>
          </a:xfrm>
          <a:prstGeom prst="rect">
            <a:avLst/>
          </a:prstGeom>
          <a:noFill/>
          <a:ln w="0">
            <a:noFill/>
          </a:ln>
        </p:spPr>
        <p:txBody>
          <a:bodyPr lIns="68580" tIns="34290" rIns="68580" bIns="34290" anchor="ctr">
            <a:normAutofit/>
          </a:bodyPr>
          <a:lstStyle/>
          <a:p>
            <a:pPr>
              <a:lnSpc>
                <a:spcPct val="110000"/>
              </a:lnSpc>
            </a:pPr>
            <a:r>
              <a:rPr lang="en-IN" sz="1600" b="1" spc="-1" dirty="0">
                <a:solidFill>
                  <a:srgbClr val="002060"/>
                </a:solidFill>
              </a:rPr>
              <a:t>Changing Your Default Shell</a:t>
            </a:r>
            <a:endParaRPr lang="en-US" sz="1600" b="1" spc="-1" dirty="0">
              <a:solidFill>
                <a:srgbClr val="002060"/>
              </a:solidFill>
            </a:endParaRPr>
          </a:p>
        </p:txBody>
      </p:sp>
      <p:sp>
        <p:nvSpPr>
          <p:cNvPr id="278" name="CustomShape 2"/>
          <p:cNvSpPr/>
          <p:nvPr/>
        </p:nvSpPr>
        <p:spPr>
          <a:xfrm>
            <a:off x="152400" y="835137"/>
            <a:ext cx="7447300" cy="604203"/>
          </a:xfrm>
          <a:prstGeom prst="rect">
            <a:avLst/>
          </a:prstGeom>
          <a:noFill/>
          <a:ln w="0">
            <a:noFill/>
          </a:ln>
        </p:spPr>
        <p:style>
          <a:lnRef idx="0">
            <a:scrgbClr r="0" g="0" b="0"/>
          </a:lnRef>
          <a:fillRef idx="0">
            <a:scrgbClr r="0" g="0" b="0"/>
          </a:fillRef>
          <a:effectRef idx="0">
            <a:scrgbClr r="0" g="0" b="0"/>
          </a:effectRef>
          <a:fontRef idx="minor"/>
        </p:style>
        <p:txBody>
          <a:bodyPr wrap="square" lIns="67500" tIns="33750" rIns="67500" bIns="33750" anchor="t">
            <a:spAutoFit/>
          </a:bodyPr>
          <a:lstStyle/>
          <a:p>
            <a:pPr marL="182880" marR="22860" indent="-182880" algn="just">
              <a:lnSpc>
                <a:spcPts val="2505"/>
              </a:lnSpc>
              <a:spcBef>
                <a:spcPts val="469"/>
              </a:spcBef>
              <a:buClr>
                <a:srgbClr val="213163"/>
              </a:buClr>
              <a:buSzPct val="100000"/>
              <a:buFont typeface="Arial" panose="020B0604020202020204" pitchFamily="34" charset="0"/>
              <a:buChar char="•"/>
              <a:tabLst>
                <a:tab pos="230505" algn="l"/>
              </a:tabLst>
            </a:pPr>
            <a:r>
              <a:rPr lang="en-US" spc="-1" dirty="0">
                <a:latin typeface="Arial" panose="020B0604020202020204" pitchFamily="34" charset="0"/>
                <a:cs typeface="Arial" panose="020B0604020202020204" pitchFamily="34" charset="0"/>
              </a:rPr>
              <a:t>Command to find all available shells in your system:  </a:t>
            </a:r>
            <a:r>
              <a:rPr lang="en-US" b="1" spc="-1" dirty="0">
                <a:latin typeface="Arial" panose="020B0604020202020204" pitchFamily="34" charset="0"/>
                <a:cs typeface="Arial" panose="020B0604020202020204" pitchFamily="34" charset="0"/>
              </a:rPr>
              <a:t> $ cat /</a:t>
            </a:r>
            <a:r>
              <a:rPr lang="en-US" b="1" spc="-1" dirty="0" err="1">
                <a:latin typeface="Arial" panose="020B0604020202020204" pitchFamily="34" charset="0"/>
                <a:cs typeface="Arial" panose="020B0604020202020204" pitchFamily="34" charset="0"/>
              </a:rPr>
              <a:t>etc</a:t>
            </a:r>
            <a:r>
              <a:rPr lang="en-US" b="1" spc="-1" dirty="0">
                <a:latin typeface="Arial" panose="020B0604020202020204" pitchFamily="34" charset="0"/>
                <a:cs typeface="Arial" panose="020B0604020202020204" pitchFamily="34" charset="0"/>
              </a:rPr>
              <a:t>/shells</a:t>
            </a:r>
            <a:endParaRPr lang="en-US" b="1" dirty="0">
              <a:latin typeface="Arial" panose="020B0604020202020204" pitchFamily="34" charset="0"/>
              <a:cs typeface="Arial" panose="020B0604020202020204" pitchFamily="34" charset="0"/>
            </a:endParaRPr>
          </a:p>
          <a:p>
            <a:pPr marL="182880" indent="-182880" algn="just">
              <a:spcBef>
                <a:spcPts val="4"/>
              </a:spcBef>
              <a:buClr>
                <a:srgbClr val="213163"/>
              </a:buClr>
              <a:buSzPct val="100000"/>
              <a:buFont typeface="Arial" panose="020B0604020202020204" pitchFamily="34" charset="0"/>
              <a:buChar char="•"/>
              <a:tabLst>
                <a:tab pos="230505" algn="l"/>
              </a:tabLst>
            </a:pPr>
            <a:r>
              <a:rPr lang="en-US" spc="-1" dirty="0">
                <a:latin typeface="Arial" panose="020B0604020202020204" pitchFamily="34" charset="0"/>
                <a:cs typeface="Arial" panose="020B0604020202020204" pitchFamily="34" charset="0"/>
              </a:rPr>
              <a:t>The basic Syntax to change your default shell : </a:t>
            </a:r>
            <a:r>
              <a:rPr lang="en-US" b="1" spc="-1" dirty="0">
                <a:latin typeface="Arial" panose="020B0604020202020204" pitchFamily="34" charset="0"/>
                <a:cs typeface="Arial" panose="020B0604020202020204" pitchFamily="34" charset="0"/>
              </a:rPr>
              <a:t>$ </a:t>
            </a:r>
            <a:r>
              <a:rPr lang="en-US" b="1" spc="-1" dirty="0" err="1">
                <a:latin typeface="Arial" panose="020B0604020202020204" pitchFamily="34" charset="0"/>
                <a:cs typeface="Arial" panose="020B0604020202020204" pitchFamily="34" charset="0"/>
              </a:rPr>
              <a:t>chsh</a:t>
            </a:r>
            <a:r>
              <a:rPr lang="en-US" b="1" spc="-1" dirty="0">
                <a:latin typeface="Arial" panose="020B0604020202020204" pitchFamily="34" charset="0"/>
                <a:cs typeface="Arial" panose="020B0604020202020204" pitchFamily="34" charset="0"/>
              </a:rPr>
              <a:t> username </a:t>
            </a:r>
            <a:r>
              <a:rPr lang="en-US" b="1" spc="-1" dirty="0" err="1">
                <a:latin typeface="Arial" panose="020B0604020202020204" pitchFamily="34" charset="0"/>
                <a:cs typeface="Arial" panose="020B0604020202020204" pitchFamily="34" charset="0"/>
              </a:rPr>
              <a:t>new_default_shell</a:t>
            </a:r>
            <a:endParaRPr lang="en-US" b="1" spc="-1" dirty="0">
              <a:latin typeface="Arial" panose="020B0604020202020204" pitchFamily="34" charset="0"/>
              <a:cs typeface="Arial" panose="020B0604020202020204" pitchFamily="34" charset="0"/>
            </a:endParaRPr>
          </a:p>
        </p:txBody>
      </p:sp>
      <p:pic>
        <p:nvPicPr>
          <p:cNvPr id="2" name="Picture 2" descr="Text&#10;&#10;Description automatically generated">
            <a:extLst>
              <a:ext uri="{FF2B5EF4-FFF2-40B4-BE49-F238E27FC236}">
                <a16:creationId xmlns:a16="http://schemas.microsoft.com/office/drawing/2014/main" id="{055BC200-A75E-ACF9-8535-A4672C62045D}"/>
              </a:ext>
            </a:extLst>
          </p:cNvPr>
          <p:cNvPicPr>
            <a:picLocks noChangeAspect="1"/>
          </p:cNvPicPr>
          <p:nvPr/>
        </p:nvPicPr>
        <p:blipFill>
          <a:blip r:embed="rId3"/>
          <a:stretch>
            <a:fillRect/>
          </a:stretch>
        </p:blipFill>
        <p:spPr>
          <a:xfrm>
            <a:off x="1603912" y="1740595"/>
            <a:ext cx="5950068" cy="2806604"/>
          </a:xfrm>
          <a:prstGeom prst="rect">
            <a:avLst/>
          </a:prstGeom>
        </p:spPr>
      </p:pic>
    </p:spTree>
    <p:extLst>
      <p:ext uri="{BB962C8B-B14F-4D97-AF65-F5344CB8AC3E}">
        <p14:creationId xmlns:p14="http://schemas.microsoft.com/office/powerpoint/2010/main" val="27967745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TextShape 1"/>
          <p:cNvSpPr txBox="1"/>
          <p:nvPr/>
        </p:nvSpPr>
        <p:spPr>
          <a:xfrm>
            <a:off x="134105" y="335414"/>
            <a:ext cx="3508255" cy="706727"/>
          </a:xfrm>
          <a:prstGeom prst="rect">
            <a:avLst/>
          </a:prstGeom>
          <a:noFill/>
          <a:ln w="0">
            <a:noFill/>
          </a:ln>
        </p:spPr>
        <p:txBody>
          <a:bodyPr anchor="ctr">
            <a:normAutofit/>
          </a:bodyPr>
          <a:lstStyle/>
          <a:p>
            <a:pPr>
              <a:lnSpc>
                <a:spcPct val="90000"/>
              </a:lnSpc>
            </a:pPr>
            <a:r>
              <a:rPr lang="en-IN" sz="1600" b="1" spc="-1" dirty="0">
                <a:solidFill>
                  <a:srgbClr val="002060"/>
                </a:solidFill>
              </a:rPr>
              <a:t>Shell Scripting</a:t>
            </a:r>
            <a:endParaRPr lang="en-US" sz="1600" b="1" spc="-1" dirty="0">
              <a:solidFill>
                <a:srgbClr val="002060"/>
              </a:solidFill>
            </a:endParaRPr>
          </a:p>
        </p:txBody>
      </p:sp>
      <p:sp>
        <p:nvSpPr>
          <p:cNvPr id="278" name="CustomShape 2"/>
          <p:cNvSpPr/>
          <p:nvPr/>
        </p:nvSpPr>
        <p:spPr>
          <a:xfrm>
            <a:off x="156965" y="896197"/>
            <a:ext cx="6380995" cy="868378"/>
          </a:xfrm>
          <a:prstGeom prst="rect">
            <a:avLst/>
          </a:prstGeom>
          <a:noFill/>
          <a:ln w="0">
            <a:noFill/>
          </a:ln>
        </p:spPr>
        <p:style>
          <a:lnRef idx="0">
            <a:scrgbClr r="0" g="0" b="0"/>
          </a:lnRef>
          <a:fillRef idx="0">
            <a:scrgbClr r="0" g="0" b="0"/>
          </a:fillRef>
          <a:effectRef idx="0">
            <a:scrgbClr r="0" g="0" b="0"/>
          </a:effectRef>
          <a:fontRef idx="minor"/>
        </p:style>
        <p:txBody>
          <a:bodyPr wrap="square" lIns="67500" tIns="33750" rIns="67500" bIns="33750" anchor="t">
            <a:spAutoFit/>
          </a:bodyPr>
          <a:lstStyle/>
          <a:p>
            <a:pPr marL="182880" marR="13335" lvl="2" indent="-182880">
              <a:spcBef>
                <a:spcPts val="600"/>
              </a:spcBef>
              <a:buClr>
                <a:srgbClr val="213163"/>
              </a:buClr>
              <a:buSzPct val="100000"/>
              <a:buFont typeface="Arial" panose="020B0604020202020204" pitchFamily="34" charset="0"/>
              <a:buChar char="•"/>
              <a:tabLst>
                <a:tab pos="230505" algn="l"/>
              </a:tabLst>
            </a:pPr>
            <a:r>
              <a:rPr lang="en-US" spc="-1" dirty="0">
                <a:solidFill>
                  <a:schemeClr val="tx1"/>
                </a:solidFill>
                <a:latin typeface="Arial"/>
              </a:rPr>
              <a:t>Shell script is a plain text file that contains a series of command(s).</a:t>
            </a:r>
          </a:p>
          <a:p>
            <a:pPr marL="182880" marR="21431" lvl="2" indent="-182880">
              <a:spcBef>
                <a:spcPts val="600"/>
              </a:spcBef>
              <a:buClr>
                <a:srgbClr val="213163"/>
              </a:buClr>
              <a:buSzPct val="100000"/>
              <a:buFont typeface="Arial" panose="020B0604020202020204" pitchFamily="34" charset="0"/>
              <a:buChar char="•"/>
              <a:tabLst>
                <a:tab pos="230505" algn="l"/>
              </a:tabLst>
            </a:pPr>
            <a:r>
              <a:rPr lang="en-US" spc="-1" dirty="0">
                <a:solidFill>
                  <a:schemeClr val="tx1"/>
                </a:solidFill>
                <a:latin typeface="Arial"/>
              </a:rPr>
              <a:t>Shell script takes input from user, file and output them on screen.</a:t>
            </a:r>
          </a:p>
          <a:p>
            <a:pPr marL="182880" marR="21431" lvl="2" indent="-182880">
              <a:spcBef>
                <a:spcPts val="600"/>
              </a:spcBef>
              <a:buClr>
                <a:srgbClr val="213163"/>
              </a:buClr>
              <a:buSzPct val="100000"/>
              <a:buFont typeface="Arial" panose="020B0604020202020204" pitchFamily="34" charset="0"/>
              <a:buChar char="•"/>
              <a:tabLst>
                <a:tab pos="230505" algn="l"/>
              </a:tabLst>
            </a:pPr>
            <a:r>
              <a:rPr lang="en-US" spc="-1" dirty="0">
                <a:solidFill>
                  <a:schemeClr val="tx1"/>
                </a:solidFill>
                <a:latin typeface="Arial"/>
              </a:rPr>
              <a:t>It saves lots of time by automating routine admin tasks.</a:t>
            </a:r>
          </a:p>
        </p:txBody>
      </p:sp>
      <p:pic>
        <p:nvPicPr>
          <p:cNvPr id="2" name="Picture 1" descr="People working on a computer">
            <a:extLst>
              <a:ext uri="{FF2B5EF4-FFF2-40B4-BE49-F238E27FC236}">
                <a16:creationId xmlns:a16="http://schemas.microsoft.com/office/drawing/2014/main" id="{B3541A6F-F8B4-027A-C013-11B3A64F9CEC}"/>
              </a:ext>
            </a:extLst>
          </p:cNvPr>
          <p:cNvPicPr>
            <a:picLocks noChangeAspect="1"/>
          </p:cNvPicPr>
          <p:nvPr/>
        </p:nvPicPr>
        <p:blipFill rotWithShape="1">
          <a:blip r:embed="rId3"/>
          <a:srcRect t="24904" r="17066" b="27520"/>
          <a:stretch/>
        </p:blipFill>
        <p:spPr>
          <a:xfrm>
            <a:off x="1494619" y="2371135"/>
            <a:ext cx="6398602" cy="2447050"/>
          </a:xfrm>
          <a:prstGeom prst="rect">
            <a:avLst/>
          </a:prstGeom>
        </p:spPr>
      </p:pic>
    </p:spTree>
    <p:extLst>
      <p:ext uri="{BB962C8B-B14F-4D97-AF65-F5344CB8AC3E}">
        <p14:creationId xmlns:p14="http://schemas.microsoft.com/office/powerpoint/2010/main" val="2676971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TextShape 1"/>
          <p:cNvSpPr txBox="1"/>
          <p:nvPr/>
        </p:nvSpPr>
        <p:spPr>
          <a:xfrm>
            <a:off x="159975" y="442927"/>
            <a:ext cx="4533945" cy="479094"/>
          </a:xfrm>
          <a:prstGeom prst="rect">
            <a:avLst/>
          </a:prstGeom>
          <a:noFill/>
          <a:ln w="0">
            <a:noFill/>
          </a:ln>
        </p:spPr>
        <p:txBody>
          <a:bodyPr lIns="68580" tIns="34290" rIns="68580" bIns="34290" anchor="ctr">
            <a:normAutofit/>
          </a:bodyPr>
          <a:lstStyle/>
          <a:p>
            <a:pPr>
              <a:lnSpc>
                <a:spcPct val="90000"/>
              </a:lnSpc>
            </a:pPr>
            <a:r>
              <a:rPr lang="en-IN" sz="1600" b="1" spc="-1" dirty="0">
                <a:solidFill>
                  <a:srgbClr val="002060"/>
                </a:solidFill>
              </a:rPr>
              <a:t>Why to use Shell Script?</a:t>
            </a:r>
            <a:endParaRPr lang="en-US" sz="1600" b="1" spc="-1" dirty="0">
              <a:solidFill>
                <a:srgbClr val="002060"/>
              </a:solidFill>
            </a:endParaRPr>
          </a:p>
        </p:txBody>
      </p:sp>
      <p:sp>
        <p:nvSpPr>
          <p:cNvPr id="278" name="CustomShape 2"/>
          <p:cNvSpPr/>
          <p:nvPr/>
        </p:nvSpPr>
        <p:spPr>
          <a:xfrm>
            <a:off x="159975" y="801795"/>
            <a:ext cx="8288216" cy="1345432"/>
          </a:xfrm>
          <a:prstGeom prst="rect">
            <a:avLst/>
          </a:prstGeom>
          <a:noFill/>
          <a:ln w="0">
            <a:noFill/>
          </a:ln>
        </p:spPr>
        <p:style>
          <a:lnRef idx="0">
            <a:scrgbClr r="0" g="0" b="0"/>
          </a:lnRef>
          <a:fillRef idx="0">
            <a:scrgbClr r="0" g="0" b="0"/>
          </a:fillRef>
          <a:effectRef idx="0">
            <a:scrgbClr r="0" g="0" b="0"/>
          </a:effectRef>
          <a:fontRef idx="minor"/>
        </p:style>
        <p:txBody>
          <a:bodyPr wrap="square" lIns="67500" tIns="33750" rIns="67500" bIns="33750" anchor="t">
            <a:spAutoFit/>
          </a:bodyPr>
          <a:lstStyle/>
          <a:p>
            <a:pPr marR="418624" indent="-182880">
              <a:lnSpc>
                <a:spcPts val="2790"/>
              </a:lnSpc>
              <a:spcBef>
                <a:spcPts val="244"/>
              </a:spcBef>
              <a:buClr>
                <a:srgbClr val="213163"/>
              </a:buClr>
              <a:buSzPct val="100000"/>
              <a:buFont typeface="Arial" panose="020B0604020202020204" pitchFamily="34" charset="0"/>
              <a:buChar char="•"/>
              <a:tabLst>
                <a:tab pos="230505" algn="l"/>
              </a:tabLst>
            </a:pPr>
            <a:r>
              <a:rPr lang="en-US" spc="-1" dirty="0">
                <a:solidFill>
                  <a:schemeClr val="tx1"/>
                </a:solidFill>
                <a:latin typeface="Arial"/>
              </a:rPr>
              <a:t>Shell scripts can be used to automate administrative tasks.</a:t>
            </a:r>
          </a:p>
          <a:p>
            <a:pPr marR="776764" indent="-182880">
              <a:lnSpc>
                <a:spcPts val="2790"/>
              </a:lnSpc>
              <a:spcBef>
                <a:spcPts val="443"/>
              </a:spcBef>
              <a:buClr>
                <a:srgbClr val="213163"/>
              </a:buClr>
              <a:buSzPct val="100000"/>
              <a:buFont typeface="Arial" panose="020B0604020202020204" pitchFamily="34" charset="0"/>
              <a:buChar char="•"/>
              <a:tabLst>
                <a:tab pos="230505" algn="l"/>
              </a:tabLst>
            </a:pPr>
            <a:r>
              <a:rPr lang="en-US" spc="-1" dirty="0">
                <a:solidFill>
                  <a:schemeClr val="tx1"/>
                </a:solidFill>
                <a:latin typeface="Arial"/>
              </a:rPr>
              <a:t>Encapsulate complex configuration details and get a full power of the operating  system.</a:t>
            </a:r>
          </a:p>
          <a:p>
            <a:pPr marL="182880" marR="13335" indent="-182880">
              <a:spcBef>
                <a:spcPts val="600"/>
              </a:spcBef>
              <a:buClr>
                <a:srgbClr val="213163"/>
              </a:buClr>
              <a:buSzPct val="100000"/>
              <a:buFont typeface="Arial" panose="020B0604020202020204" pitchFamily="34" charset="0"/>
              <a:buChar char="•"/>
              <a:tabLst>
                <a:tab pos="230505" algn="l"/>
              </a:tabLst>
            </a:pPr>
            <a:r>
              <a:rPr lang="en-US" spc="-1" dirty="0">
                <a:solidFill>
                  <a:schemeClr val="tx1"/>
                </a:solidFill>
                <a:latin typeface="Arial"/>
              </a:rPr>
              <a:t>The ability to combine commands allows you to create new commands, thereby adding value to your operating system.</a:t>
            </a:r>
          </a:p>
        </p:txBody>
      </p:sp>
    </p:spTree>
    <p:extLst>
      <p:ext uri="{BB962C8B-B14F-4D97-AF65-F5344CB8AC3E}">
        <p14:creationId xmlns:p14="http://schemas.microsoft.com/office/powerpoint/2010/main" val="16885314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TextShape 1"/>
          <p:cNvSpPr txBox="1"/>
          <p:nvPr/>
        </p:nvSpPr>
        <p:spPr>
          <a:xfrm>
            <a:off x="154735" y="364454"/>
            <a:ext cx="4531566" cy="620202"/>
          </a:xfrm>
          <a:prstGeom prst="rect">
            <a:avLst/>
          </a:prstGeom>
          <a:noFill/>
          <a:ln w="0">
            <a:noFill/>
          </a:ln>
        </p:spPr>
        <p:txBody>
          <a:bodyPr lIns="68580" tIns="34290" rIns="68580" bIns="34290" anchor="ctr">
            <a:noAutofit/>
          </a:bodyPr>
          <a:lstStyle/>
          <a:p>
            <a:pPr>
              <a:lnSpc>
                <a:spcPct val="110000"/>
              </a:lnSpc>
            </a:pPr>
            <a:r>
              <a:rPr lang="en-US" sz="1600" b="1" spc="-1" dirty="0">
                <a:solidFill>
                  <a:srgbClr val="002060"/>
                </a:solidFill>
              </a:rPr>
              <a:t>Practical Examples of Shell Scripting</a:t>
            </a:r>
          </a:p>
        </p:txBody>
      </p:sp>
      <p:sp>
        <p:nvSpPr>
          <p:cNvPr id="278" name="CustomShape 2"/>
          <p:cNvSpPr/>
          <p:nvPr/>
        </p:nvSpPr>
        <p:spPr>
          <a:xfrm>
            <a:off x="162355" y="896197"/>
            <a:ext cx="5605985" cy="1745541"/>
          </a:xfrm>
          <a:prstGeom prst="rect">
            <a:avLst/>
          </a:prstGeom>
          <a:noFill/>
          <a:ln w="0">
            <a:noFill/>
          </a:ln>
        </p:spPr>
        <p:style>
          <a:lnRef idx="0">
            <a:scrgbClr r="0" g="0" b="0"/>
          </a:lnRef>
          <a:fillRef idx="0">
            <a:scrgbClr r="0" g="0" b="0"/>
          </a:fillRef>
          <a:effectRef idx="0">
            <a:scrgbClr r="0" g="0" b="0"/>
          </a:effectRef>
          <a:fontRef idx="minor"/>
        </p:style>
        <p:txBody>
          <a:bodyPr wrap="square" lIns="67500" tIns="33750" rIns="67500" bIns="33750" anchor="t">
            <a:spAutoFit/>
          </a:bodyPr>
          <a:lstStyle/>
          <a:p>
            <a:pPr marL="182880" marR="21431" lvl="2" indent="-182880">
              <a:spcBef>
                <a:spcPts val="600"/>
              </a:spcBef>
              <a:buClr>
                <a:srgbClr val="213163"/>
              </a:buClr>
              <a:buSzPct val="100000"/>
              <a:buFont typeface="Arial" panose="020B0604020202020204" pitchFamily="34" charset="0"/>
              <a:buChar char="•"/>
              <a:tabLst>
                <a:tab pos="230505" algn="l"/>
              </a:tabLst>
            </a:pPr>
            <a:r>
              <a:rPr lang="en-US" spc="-1" dirty="0">
                <a:latin typeface="Arial"/>
              </a:rPr>
              <a:t>Monitoring the Linux system.</a:t>
            </a:r>
            <a:endParaRPr lang="en-US" dirty="0">
              <a:latin typeface="Arial"/>
            </a:endParaRPr>
          </a:p>
          <a:p>
            <a:pPr marL="182880" marR="21431" lvl="2" indent="-182880">
              <a:spcBef>
                <a:spcPts val="600"/>
              </a:spcBef>
              <a:buClr>
                <a:srgbClr val="213163"/>
              </a:buClr>
              <a:buFont typeface="Arial" panose="020B0604020202020204" pitchFamily="34" charset="0"/>
              <a:buChar char="•"/>
              <a:tabLst>
                <a:tab pos="230505" algn="l"/>
              </a:tabLst>
            </a:pPr>
            <a:r>
              <a:rPr lang="en-US" spc="-1" dirty="0">
                <a:latin typeface="Arial"/>
              </a:rPr>
              <a:t>Data backup and creating snapshots.</a:t>
            </a:r>
            <a:endParaRPr lang="en-US" dirty="0">
              <a:latin typeface="Arial"/>
            </a:endParaRPr>
          </a:p>
          <a:p>
            <a:pPr marL="182880" marR="21431" lvl="2" indent="-182880">
              <a:spcBef>
                <a:spcPts val="600"/>
              </a:spcBef>
              <a:buClr>
                <a:srgbClr val="213163"/>
              </a:buClr>
              <a:buSzPct val="100000"/>
              <a:buFont typeface="Arial" panose="020B0604020202020204" pitchFamily="34" charset="0"/>
              <a:buChar char="•"/>
              <a:tabLst>
                <a:tab pos="230505" algn="l"/>
              </a:tabLst>
            </a:pPr>
            <a:r>
              <a:rPr lang="en-US" spc="-1" dirty="0">
                <a:latin typeface="Arial"/>
              </a:rPr>
              <a:t>Find out what processes are eating up your system resources.</a:t>
            </a:r>
          </a:p>
          <a:p>
            <a:pPr marL="182880" marR="21431" lvl="2" indent="-182880">
              <a:spcBef>
                <a:spcPts val="600"/>
              </a:spcBef>
              <a:buClr>
                <a:srgbClr val="213163"/>
              </a:buClr>
              <a:buSzPct val="100000"/>
              <a:buFont typeface="Arial" panose="020B0604020202020204" pitchFamily="34" charset="0"/>
              <a:buChar char="•"/>
              <a:tabLst>
                <a:tab pos="230505" algn="l"/>
              </a:tabLst>
            </a:pPr>
            <a:r>
              <a:rPr lang="en-US" spc="-1" dirty="0">
                <a:latin typeface="Arial"/>
              </a:rPr>
              <a:t>Find out available and free memory.</a:t>
            </a:r>
          </a:p>
          <a:p>
            <a:pPr marL="182880" marR="21431" lvl="2" indent="-182880">
              <a:spcBef>
                <a:spcPts val="600"/>
              </a:spcBef>
              <a:buClr>
                <a:srgbClr val="213163"/>
              </a:buClr>
              <a:buSzPct val="100000"/>
              <a:buFont typeface="Arial" panose="020B0604020202020204" pitchFamily="34" charset="0"/>
              <a:buChar char="•"/>
              <a:tabLst>
                <a:tab pos="230505" algn="l"/>
              </a:tabLst>
            </a:pPr>
            <a:r>
              <a:rPr lang="en-US" spc="-1" dirty="0">
                <a:latin typeface="Arial"/>
              </a:rPr>
              <a:t>Find out all logged in users and what they are doing.</a:t>
            </a:r>
          </a:p>
          <a:p>
            <a:pPr marL="182880" marR="21431" lvl="2" indent="-182880">
              <a:spcBef>
                <a:spcPts val="600"/>
              </a:spcBef>
              <a:buClr>
                <a:srgbClr val="213163"/>
              </a:buClr>
              <a:buSzPct val="100000"/>
              <a:buFont typeface="Arial" panose="020B0604020202020204" pitchFamily="34" charset="0"/>
              <a:buChar char="•"/>
              <a:tabLst>
                <a:tab pos="230505" algn="l"/>
              </a:tabLst>
            </a:pPr>
            <a:r>
              <a:rPr lang="en-US" spc="-1" dirty="0">
                <a:latin typeface="Arial"/>
              </a:rPr>
              <a:t>Find out if all necessary network services are running or not.</a:t>
            </a:r>
          </a:p>
        </p:txBody>
      </p:sp>
    </p:spTree>
    <p:extLst>
      <p:ext uri="{BB962C8B-B14F-4D97-AF65-F5344CB8AC3E}">
        <p14:creationId xmlns:p14="http://schemas.microsoft.com/office/powerpoint/2010/main" val="3576806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TextShape 1"/>
          <p:cNvSpPr txBox="1"/>
          <p:nvPr/>
        </p:nvSpPr>
        <p:spPr>
          <a:xfrm>
            <a:off x="131322" y="452824"/>
            <a:ext cx="4440678" cy="438716"/>
          </a:xfrm>
          <a:prstGeom prst="rect">
            <a:avLst/>
          </a:prstGeom>
          <a:noFill/>
          <a:ln w="0">
            <a:noFill/>
          </a:ln>
        </p:spPr>
        <p:txBody>
          <a:bodyPr anchor="ctr">
            <a:noAutofit/>
          </a:bodyPr>
          <a:lstStyle/>
          <a:p>
            <a:pPr>
              <a:lnSpc>
                <a:spcPct val="110000"/>
              </a:lnSpc>
            </a:pPr>
            <a:r>
              <a:rPr lang="en-US" sz="1600" b="1" spc="-1" dirty="0">
                <a:solidFill>
                  <a:srgbClr val="002060"/>
                </a:solidFill>
              </a:rPr>
              <a:t>Practical Examples:</a:t>
            </a:r>
          </a:p>
        </p:txBody>
      </p:sp>
      <p:sp>
        <p:nvSpPr>
          <p:cNvPr id="5" name="TextBox 4">
            <a:extLst>
              <a:ext uri="{FF2B5EF4-FFF2-40B4-BE49-F238E27FC236}">
                <a16:creationId xmlns:a16="http://schemas.microsoft.com/office/drawing/2014/main" id="{AB145BE7-8DF1-EE91-FABC-F598C750D134}"/>
              </a:ext>
            </a:extLst>
          </p:cNvPr>
          <p:cNvSpPr txBox="1"/>
          <p:nvPr/>
        </p:nvSpPr>
        <p:spPr>
          <a:xfrm>
            <a:off x="131322" y="879007"/>
            <a:ext cx="4440678" cy="1600438"/>
          </a:xfrm>
          <a:prstGeom prst="rect">
            <a:avLst/>
          </a:prstGeom>
          <a:noFill/>
        </p:spPr>
        <p:txBody>
          <a:bodyPr wrap="square">
            <a:spAutoFit/>
          </a:bodyPr>
          <a:lstStyle/>
          <a:p>
            <a:pPr algn="l" rtl="0" fontAlgn="base"/>
            <a:r>
              <a:rPr lang="en-IN" dirty="0"/>
              <a:t>write a shell script to use if then else​</a:t>
            </a:r>
          </a:p>
          <a:p>
            <a:pPr algn="l" rtl="0" fontAlgn="base"/>
            <a:r>
              <a:rPr lang="en-IN" dirty="0"/>
              <a:t>​</a:t>
            </a:r>
          </a:p>
          <a:p>
            <a:pPr algn="l" rtl="0" fontAlgn="base"/>
            <a:r>
              <a:rPr lang="en-IN" dirty="0"/>
              <a:t>#!/bin/bash​</a:t>
            </a:r>
          </a:p>
          <a:p>
            <a:pPr algn="l" rtl="0" fontAlgn="base"/>
            <a:r>
              <a:rPr lang="en-IN" dirty="0"/>
              <a:t>if [ -f isit.txt ]​</a:t>
            </a:r>
          </a:p>
          <a:p>
            <a:pPr algn="l" rtl="0" fontAlgn="base"/>
            <a:r>
              <a:rPr lang="en-IN" dirty="0"/>
              <a:t>then echo isit.txt exists!​</a:t>
            </a:r>
          </a:p>
          <a:p>
            <a:pPr algn="l" rtl="0" fontAlgn="base"/>
            <a:r>
              <a:rPr lang="en-IN" dirty="0"/>
              <a:t>else echo isit.txt not found!​</a:t>
            </a:r>
          </a:p>
          <a:p>
            <a:pPr algn="l" rtl="0" fontAlgn="base"/>
            <a:r>
              <a:rPr lang="en-IN" dirty="0"/>
              <a:t>fi​</a:t>
            </a:r>
          </a:p>
        </p:txBody>
      </p:sp>
      <p:pic>
        <p:nvPicPr>
          <p:cNvPr id="4098" name="Picture 2">
            <a:extLst>
              <a:ext uri="{FF2B5EF4-FFF2-40B4-BE49-F238E27FC236}">
                <a16:creationId xmlns:a16="http://schemas.microsoft.com/office/drawing/2014/main" id="{066A6F70-DE0A-6A66-650E-D287E2DA46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2793" y="1810003"/>
            <a:ext cx="4072625" cy="1899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41415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TextShape 1"/>
          <p:cNvSpPr txBox="1"/>
          <p:nvPr/>
        </p:nvSpPr>
        <p:spPr>
          <a:xfrm>
            <a:off x="121920" y="443878"/>
            <a:ext cx="7375161" cy="462575"/>
          </a:xfrm>
          <a:prstGeom prst="rect">
            <a:avLst/>
          </a:prstGeom>
          <a:noFill/>
          <a:ln w="0">
            <a:noFill/>
          </a:ln>
        </p:spPr>
        <p:txBody>
          <a:bodyPr anchor="ctr">
            <a:noAutofit/>
          </a:bodyPr>
          <a:lstStyle/>
          <a:p>
            <a:pPr>
              <a:lnSpc>
                <a:spcPct val="110000"/>
              </a:lnSpc>
            </a:pPr>
            <a:r>
              <a:rPr lang="en-US" sz="1600" b="1" spc="-1" dirty="0">
                <a:solidFill>
                  <a:srgbClr val="002060"/>
                </a:solidFill>
              </a:rPr>
              <a:t>Practical Examples: </a:t>
            </a:r>
            <a:r>
              <a:rPr lang="en-IN" sz="1600" b="1" dirty="0">
                <a:solidFill>
                  <a:schemeClr val="accent1">
                    <a:lumMod val="50000"/>
                  </a:schemeClr>
                </a:solidFill>
                <a:latin typeface="Arial" panose="020B0604020202020204" pitchFamily="34" charset="0"/>
              </a:rPr>
              <a:t>if then </a:t>
            </a:r>
            <a:r>
              <a:rPr lang="en-IN" sz="1600" b="1" dirty="0" err="1">
                <a:solidFill>
                  <a:schemeClr val="accent1">
                    <a:lumMod val="50000"/>
                  </a:schemeClr>
                </a:solidFill>
                <a:latin typeface="Arial" panose="020B0604020202020204" pitchFamily="34" charset="0"/>
              </a:rPr>
              <a:t>elif</a:t>
            </a:r>
            <a:r>
              <a:rPr lang="en-IN" sz="1600" dirty="0">
                <a:solidFill>
                  <a:schemeClr val="accent1">
                    <a:lumMod val="50000"/>
                  </a:schemeClr>
                </a:solidFill>
                <a:latin typeface="Arial" panose="020B0604020202020204" pitchFamily="34" charset="0"/>
              </a:rPr>
              <a:t>​</a:t>
            </a:r>
            <a:endParaRPr lang="en-US" sz="1600" b="1" spc="-1" dirty="0">
              <a:solidFill>
                <a:schemeClr val="accent1">
                  <a:lumMod val="50000"/>
                </a:schemeClr>
              </a:solidFill>
            </a:endParaRPr>
          </a:p>
        </p:txBody>
      </p:sp>
      <p:sp>
        <p:nvSpPr>
          <p:cNvPr id="4" name="TextBox 3">
            <a:extLst>
              <a:ext uri="{FF2B5EF4-FFF2-40B4-BE49-F238E27FC236}">
                <a16:creationId xmlns:a16="http://schemas.microsoft.com/office/drawing/2014/main" id="{3F4D131D-836A-12FB-7EA3-5BDD8A605EF1}"/>
              </a:ext>
            </a:extLst>
          </p:cNvPr>
          <p:cNvSpPr txBox="1"/>
          <p:nvPr/>
        </p:nvSpPr>
        <p:spPr>
          <a:xfrm>
            <a:off x="167641" y="906453"/>
            <a:ext cx="4404360" cy="3085460"/>
          </a:xfrm>
          <a:prstGeom prst="rect">
            <a:avLst/>
          </a:prstGeom>
          <a:noFill/>
        </p:spPr>
        <p:txBody>
          <a:bodyPr wrap="square" lIns="68580" tIns="34290" rIns="68580" bIns="34290" anchor="t">
            <a:spAutoFit/>
          </a:bodyPr>
          <a:lstStyle/>
          <a:p>
            <a:pPr fontAlgn="base"/>
            <a:r>
              <a:rPr lang="en-IN" dirty="0"/>
              <a:t>You can nest a new if inside an else with </a:t>
            </a:r>
            <a:r>
              <a:rPr lang="en-IN" dirty="0" err="1"/>
              <a:t>elif</a:t>
            </a:r>
            <a:r>
              <a:rPr lang="en-IN" dirty="0"/>
              <a:t>.​</a:t>
            </a:r>
          </a:p>
          <a:p>
            <a:pPr algn="l" rtl="0" fontAlgn="base"/>
            <a:r>
              <a:rPr lang="en-IN" dirty="0"/>
              <a:t>​</a:t>
            </a:r>
          </a:p>
          <a:p>
            <a:r>
              <a:rPr lang="en-IN" dirty="0"/>
              <a:t>#!/bin/bash​</a:t>
            </a:r>
          </a:p>
          <a:p>
            <a:r>
              <a:rPr lang="en-IN" dirty="0"/>
              <a:t>echo -n Enter the count:​</a:t>
            </a:r>
          </a:p>
          <a:p>
            <a:r>
              <a:rPr lang="en-IN" dirty="0"/>
              <a:t>read count​</a:t>
            </a:r>
          </a:p>
          <a:p>
            <a:r>
              <a:rPr lang="en-IN" dirty="0"/>
              <a:t>if [ $count -</a:t>
            </a:r>
            <a:r>
              <a:rPr lang="en-IN" dirty="0" err="1"/>
              <a:t>eq</a:t>
            </a:r>
            <a:r>
              <a:rPr lang="en-IN" dirty="0"/>
              <a:t> 42 ]​</a:t>
            </a:r>
          </a:p>
          <a:p>
            <a:r>
              <a:rPr lang="en-IN" dirty="0"/>
              <a:t>then​</a:t>
            </a:r>
          </a:p>
          <a:p>
            <a:r>
              <a:rPr lang="en-IN" dirty="0"/>
              <a:t>echo "42 is correct."​</a:t>
            </a:r>
          </a:p>
          <a:p>
            <a:r>
              <a:rPr lang="en-IN" dirty="0" err="1"/>
              <a:t>elif</a:t>
            </a:r>
            <a:r>
              <a:rPr lang="en-IN" dirty="0"/>
              <a:t> [ $count -</a:t>
            </a:r>
            <a:r>
              <a:rPr lang="en-IN" dirty="0" err="1"/>
              <a:t>gt</a:t>
            </a:r>
            <a:r>
              <a:rPr lang="en-IN" dirty="0"/>
              <a:t> 42 ]​</a:t>
            </a:r>
          </a:p>
          <a:p>
            <a:r>
              <a:rPr lang="en-IN" dirty="0"/>
              <a:t>then​</a:t>
            </a:r>
          </a:p>
          <a:p>
            <a:r>
              <a:rPr lang="en-IN" dirty="0"/>
              <a:t>echo "Too much."​</a:t>
            </a:r>
          </a:p>
          <a:p>
            <a:r>
              <a:rPr lang="en-IN" dirty="0"/>
              <a:t>else​</a:t>
            </a:r>
          </a:p>
          <a:p>
            <a:r>
              <a:rPr lang="en-IN" dirty="0"/>
              <a:t>echo "Not enough."​</a:t>
            </a:r>
          </a:p>
          <a:p>
            <a:r>
              <a:rPr lang="en-IN" dirty="0"/>
              <a:t>fi </a:t>
            </a:r>
          </a:p>
        </p:txBody>
      </p:sp>
      <p:pic>
        <p:nvPicPr>
          <p:cNvPr id="5122" name="Picture 2">
            <a:extLst>
              <a:ext uri="{FF2B5EF4-FFF2-40B4-BE49-F238E27FC236}">
                <a16:creationId xmlns:a16="http://schemas.microsoft.com/office/drawing/2014/main" id="{1C47CA0E-6ED8-CFD2-6785-98BF6880AE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8220" y="971550"/>
            <a:ext cx="3916181" cy="3139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76784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TextShape 1"/>
          <p:cNvSpPr txBox="1"/>
          <p:nvPr/>
        </p:nvSpPr>
        <p:spPr>
          <a:xfrm>
            <a:off x="129540" y="459000"/>
            <a:ext cx="4442460" cy="438716"/>
          </a:xfrm>
          <a:prstGeom prst="rect">
            <a:avLst/>
          </a:prstGeom>
          <a:noFill/>
          <a:ln w="0">
            <a:noFill/>
          </a:ln>
        </p:spPr>
        <p:txBody>
          <a:bodyPr anchor="ctr">
            <a:noAutofit/>
          </a:bodyPr>
          <a:lstStyle/>
          <a:p>
            <a:pPr>
              <a:lnSpc>
                <a:spcPct val="110000"/>
              </a:lnSpc>
            </a:pPr>
            <a:r>
              <a:rPr lang="en-US" sz="1600" b="1" spc="-1" dirty="0">
                <a:solidFill>
                  <a:srgbClr val="002060"/>
                </a:solidFill>
              </a:rPr>
              <a:t>Practical Examples: for loop</a:t>
            </a:r>
          </a:p>
        </p:txBody>
      </p:sp>
      <p:sp>
        <p:nvSpPr>
          <p:cNvPr id="4" name="TextBox 3">
            <a:extLst>
              <a:ext uri="{FF2B5EF4-FFF2-40B4-BE49-F238E27FC236}">
                <a16:creationId xmlns:a16="http://schemas.microsoft.com/office/drawing/2014/main" id="{7D043CF9-09E0-50C8-86FF-E881FCC908DB}"/>
              </a:ext>
            </a:extLst>
          </p:cNvPr>
          <p:cNvSpPr txBox="1"/>
          <p:nvPr/>
        </p:nvSpPr>
        <p:spPr>
          <a:xfrm>
            <a:off x="129540" y="880957"/>
            <a:ext cx="4296305" cy="2677656"/>
          </a:xfrm>
          <a:prstGeom prst="rect">
            <a:avLst/>
          </a:prstGeom>
          <a:noFill/>
        </p:spPr>
        <p:txBody>
          <a:bodyPr wrap="square">
            <a:spAutoFit/>
          </a:bodyPr>
          <a:lstStyle/>
          <a:p>
            <a:pPr algn="l" rtl="0" fontAlgn="base"/>
            <a:r>
              <a:rPr lang="en-IN" dirty="0"/>
              <a:t>#!/bin/bash​</a:t>
            </a:r>
          </a:p>
          <a:p>
            <a:pPr algn="l" rtl="0" fontAlgn="base"/>
            <a:r>
              <a:rPr lang="en-IN" dirty="0"/>
              <a:t>for counter in `</a:t>
            </a:r>
            <a:r>
              <a:rPr lang="en-IN" dirty="0" err="1"/>
              <a:t>seq</a:t>
            </a:r>
            <a:r>
              <a:rPr lang="en-IN" dirty="0"/>
              <a:t> 1 20`​</a:t>
            </a:r>
          </a:p>
          <a:p>
            <a:pPr algn="l" rtl="0" fontAlgn="base"/>
            <a:r>
              <a:rPr lang="en-IN" dirty="0"/>
              <a:t>do​</a:t>
            </a:r>
          </a:p>
          <a:p>
            <a:pPr algn="l" rtl="0" fontAlgn="base"/>
            <a:r>
              <a:rPr lang="en-IN" dirty="0"/>
              <a:t>echo counting from 1 to 20, now at $counter​</a:t>
            </a:r>
          </a:p>
          <a:p>
            <a:pPr algn="l" rtl="0" fontAlgn="base"/>
            <a:r>
              <a:rPr lang="en-IN" dirty="0"/>
              <a:t>sleep 1​</a:t>
            </a:r>
          </a:p>
          <a:p>
            <a:pPr algn="l" rtl="0" fontAlgn="base"/>
            <a:r>
              <a:rPr lang="en-IN" dirty="0"/>
              <a:t>done​</a:t>
            </a:r>
          </a:p>
          <a:p>
            <a:pPr algn="l" rtl="0" fontAlgn="base"/>
            <a:r>
              <a:rPr lang="en-IN" dirty="0"/>
              <a:t>another way:​</a:t>
            </a:r>
          </a:p>
          <a:p>
            <a:pPr algn="l" rtl="0" fontAlgn="base"/>
            <a:r>
              <a:rPr lang="en-IN" dirty="0"/>
              <a:t>#!/bin/bash​</a:t>
            </a:r>
          </a:p>
          <a:p>
            <a:pPr algn="l" rtl="0" fontAlgn="base"/>
            <a:r>
              <a:rPr lang="en-IN" dirty="0"/>
              <a:t>for </a:t>
            </a:r>
            <a:r>
              <a:rPr lang="en-IN" dirty="0" err="1"/>
              <a:t>i</a:t>
            </a:r>
            <a:r>
              <a:rPr lang="en-IN" dirty="0"/>
              <a:t> in 1 2 4​</a:t>
            </a:r>
          </a:p>
          <a:p>
            <a:pPr algn="l" rtl="0" fontAlgn="base"/>
            <a:r>
              <a:rPr lang="en-IN" dirty="0"/>
              <a:t>do​</a:t>
            </a:r>
          </a:p>
          <a:p>
            <a:pPr algn="l" rtl="0" fontAlgn="base"/>
            <a:r>
              <a:rPr lang="en-IN" dirty="0"/>
              <a:t>echo $</a:t>
            </a:r>
            <a:r>
              <a:rPr lang="en-IN" dirty="0" err="1"/>
              <a:t>i</a:t>
            </a:r>
            <a:r>
              <a:rPr lang="en-IN" dirty="0"/>
              <a:t>​</a:t>
            </a:r>
          </a:p>
          <a:p>
            <a:pPr algn="l" rtl="0" fontAlgn="base"/>
            <a:r>
              <a:rPr lang="en-IN" dirty="0"/>
              <a:t>done</a:t>
            </a:r>
          </a:p>
        </p:txBody>
      </p:sp>
      <p:pic>
        <p:nvPicPr>
          <p:cNvPr id="6148" name="Picture 4">
            <a:extLst>
              <a:ext uri="{FF2B5EF4-FFF2-40B4-BE49-F238E27FC236}">
                <a16:creationId xmlns:a16="http://schemas.microsoft.com/office/drawing/2014/main" id="{FC978984-D671-406F-E968-DCFC89079E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435392"/>
            <a:ext cx="4109714" cy="1305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6509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TextShape 1"/>
          <p:cNvSpPr txBox="1"/>
          <p:nvPr/>
        </p:nvSpPr>
        <p:spPr>
          <a:xfrm>
            <a:off x="129540" y="449014"/>
            <a:ext cx="4480560" cy="450146"/>
          </a:xfrm>
          <a:prstGeom prst="rect">
            <a:avLst/>
          </a:prstGeom>
          <a:noFill/>
          <a:ln w="0">
            <a:noFill/>
          </a:ln>
        </p:spPr>
        <p:txBody>
          <a:bodyPr anchor="ctr">
            <a:noAutofit/>
          </a:bodyPr>
          <a:lstStyle/>
          <a:p>
            <a:pPr>
              <a:lnSpc>
                <a:spcPct val="110000"/>
              </a:lnSpc>
            </a:pPr>
            <a:r>
              <a:rPr lang="en-US" sz="1600" b="1" spc="-1" dirty="0">
                <a:solidFill>
                  <a:srgbClr val="002060"/>
                </a:solidFill>
              </a:rPr>
              <a:t>Practical Examples: the while loop</a:t>
            </a:r>
          </a:p>
        </p:txBody>
      </p:sp>
      <p:sp>
        <p:nvSpPr>
          <p:cNvPr id="4" name="TextBox 3">
            <a:extLst>
              <a:ext uri="{FF2B5EF4-FFF2-40B4-BE49-F238E27FC236}">
                <a16:creationId xmlns:a16="http://schemas.microsoft.com/office/drawing/2014/main" id="{63DC854B-A088-EC8F-0F0E-2EDCB09303D2}"/>
              </a:ext>
            </a:extLst>
          </p:cNvPr>
          <p:cNvSpPr txBox="1"/>
          <p:nvPr/>
        </p:nvSpPr>
        <p:spPr>
          <a:xfrm>
            <a:off x="136161" y="885518"/>
            <a:ext cx="4435840" cy="2677656"/>
          </a:xfrm>
          <a:prstGeom prst="rect">
            <a:avLst/>
          </a:prstGeom>
          <a:noFill/>
        </p:spPr>
        <p:txBody>
          <a:bodyPr wrap="square">
            <a:spAutoFit/>
          </a:bodyPr>
          <a:lstStyle/>
          <a:p>
            <a:pPr algn="l" rtl="0" fontAlgn="base"/>
            <a:r>
              <a:rPr lang="en-IN" dirty="0"/>
              <a:t>while command​</a:t>
            </a:r>
          </a:p>
          <a:p>
            <a:pPr algn="l" rtl="0" fontAlgn="base"/>
            <a:r>
              <a:rPr lang="en-IN" dirty="0"/>
              <a:t>do​</a:t>
            </a:r>
          </a:p>
          <a:p>
            <a:pPr algn="l" rtl="0" fontAlgn="base"/>
            <a:r>
              <a:rPr lang="en-IN" dirty="0"/>
              <a:t>   Statement(s) to be executed if command is true​</a:t>
            </a:r>
          </a:p>
          <a:p>
            <a:pPr algn="l" rtl="0" fontAlgn="base"/>
            <a:r>
              <a:rPr lang="en-IN" dirty="0"/>
              <a:t>done​</a:t>
            </a:r>
          </a:p>
          <a:p>
            <a:pPr algn="l" rtl="0" fontAlgn="base"/>
            <a:r>
              <a:rPr lang="en-IN" dirty="0"/>
              <a:t>​</a:t>
            </a:r>
          </a:p>
          <a:p>
            <a:pPr algn="l" rtl="0" fontAlgn="base"/>
            <a:r>
              <a:rPr lang="en-IN" dirty="0"/>
              <a:t>#!/bin/sh​</a:t>
            </a:r>
          </a:p>
          <a:p>
            <a:pPr algn="l" rtl="0" fontAlgn="base"/>
            <a:r>
              <a:rPr lang="en-IN" dirty="0"/>
              <a:t>a=0​</a:t>
            </a:r>
          </a:p>
          <a:p>
            <a:pPr algn="l" rtl="0" fontAlgn="base"/>
            <a:r>
              <a:rPr lang="en-IN" dirty="0"/>
              <a:t>while [ $a -</a:t>
            </a:r>
            <a:r>
              <a:rPr lang="en-IN" dirty="0" err="1"/>
              <a:t>lt</a:t>
            </a:r>
            <a:r>
              <a:rPr lang="en-IN" dirty="0"/>
              <a:t> 10 ]​</a:t>
            </a:r>
          </a:p>
          <a:p>
            <a:pPr algn="l" rtl="0" fontAlgn="base"/>
            <a:r>
              <a:rPr lang="en-IN" dirty="0"/>
              <a:t>do​</a:t>
            </a:r>
          </a:p>
          <a:p>
            <a:pPr algn="l" rtl="0" fontAlgn="base"/>
            <a:r>
              <a:rPr lang="en-IN" dirty="0"/>
              <a:t>   echo $a​</a:t>
            </a:r>
          </a:p>
          <a:p>
            <a:pPr algn="l" rtl="0" fontAlgn="base"/>
            <a:r>
              <a:rPr lang="en-IN" dirty="0"/>
              <a:t>   a=`expr $a + 1`​</a:t>
            </a:r>
          </a:p>
          <a:p>
            <a:pPr algn="l" rtl="0" fontAlgn="base"/>
            <a:r>
              <a:rPr lang="en-IN" dirty="0"/>
              <a:t>done</a:t>
            </a:r>
          </a:p>
        </p:txBody>
      </p:sp>
      <p:pic>
        <p:nvPicPr>
          <p:cNvPr id="7170" name="Picture 2">
            <a:extLst>
              <a:ext uri="{FF2B5EF4-FFF2-40B4-BE49-F238E27FC236}">
                <a16:creationId xmlns:a16="http://schemas.microsoft.com/office/drawing/2014/main" id="{14A59954-032C-DA1D-2CD3-9560A64CEA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5669" y="971550"/>
            <a:ext cx="3957691" cy="2851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1550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BA27E28-FD7F-40A0-8D22-8B84EEAAC21F}"/>
              </a:ext>
            </a:extLst>
          </p:cNvPr>
          <p:cNvSpPr>
            <a:spLocks noGrp="1"/>
          </p:cNvSpPr>
          <p:nvPr>
            <p:ph type="subTitle"/>
          </p:nvPr>
        </p:nvSpPr>
        <p:spPr>
          <a:xfrm>
            <a:off x="220980" y="919904"/>
            <a:ext cx="4351020" cy="1231106"/>
          </a:xfrm>
        </p:spPr>
        <p:txBody>
          <a:bodyPr wrap="square">
            <a:spAutoFit/>
          </a:bodyPr>
          <a:lstStyle/>
          <a:p>
            <a:pPr marL="182880" indent="-182880">
              <a:spcBef>
                <a:spcPts val="600"/>
              </a:spcBef>
              <a:buClr>
                <a:srgbClr val="213163"/>
              </a:buClr>
              <a:buFont typeface="Arial"/>
              <a:buChar char="•"/>
            </a:pPr>
            <a:r>
              <a:rPr lang="en-US" i="1" dirty="0">
                <a:ea typeface="+mj-lt"/>
                <a:cs typeface="+mj-lt"/>
              </a:rPr>
              <a:t>SSH </a:t>
            </a:r>
            <a:r>
              <a:rPr lang="en-US" dirty="0">
                <a:ea typeface="+mj-lt"/>
                <a:cs typeface="+mj-lt"/>
              </a:rPr>
              <a:t>stands for </a:t>
            </a:r>
            <a:r>
              <a:rPr lang="en-US" b="1" dirty="0">
                <a:ea typeface="+mj-lt"/>
                <a:cs typeface="+mj-lt"/>
              </a:rPr>
              <a:t>“Secure Shell”</a:t>
            </a:r>
            <a:r>
              <a:rPr lang="en-US" dirty="0">
                <a:ea typeface="+mj-lt"/>
                <a:cs typeface="+mj-lt"/>
              </a:rPr>
              <a:t>. </a:t>
            </a:r>
          </a:p>
          <a:p>
            <a:pPr marL="182880" indent="-182880">
              <a:spcBef>
                <a:spcPts val="600"/>
              </a:spcBef>
              <a:buClr>
                <a:srgbClr val="213163"/>
              </a:buClr>
              <a:buFont typeface="Arial"/>
              <a:buChar char="•"/>
            </a:pPr>
            <a:r>
              <a:rPr lang="en-US" i="1" dirty="0">
                <a:ea typeface="+mj-lt"/>
                <a:cs typeface="+mj-lt"/>
              </a:rPr>
              <a:t>SSH </a:t>
            </a:r>
            <a:r>
              <a:rPr lang="en-US" dirty="0">
                <a:ea typeface="+mj-lt"/>
                <a:cs typeface="+mj-lt"/>
              </a:rPr>
              <a:t>transfers the data in encrypted form between the host and the client. </a:t>
            </a:r>
            <a:endParaRPr lang="en-US" dirty="0"/>
          </a:p>
          <a:p>
            <a:pPr marL="182880" indent="-182880">
              <a:spcBef>
                <a:spcPts val="600"/>
              </a:spcBef>
              <a:buClr>
                <a:srgbClr val="213163"/>
              </a:buClr>
              <a:buFont typeface="Arial"/>
              <a:buChar char="•"/>
            </a:pPr>
            <a:r>
              <a:rPr lang="en-US" dirty="0">
                <a:ea typeface="+mj-lt"/>
                <a:cs typeface="+mj-lt"/>
              </a:rPr>
              <a:t>It transfers inputs from the client to the host and relays back the output. </a:t>
            </a:r>
            <a:r>
              <a:rPr lang="en-US" i="1" dirty="0">
                <a:ea typeface="+mj-lt"/>
                <a:cs typeface="+mj-lt"/>
              </a:rPr>
              <a:t>SSH </a:t>
            </a:r>
            <a:r>
              <a:rPr lang="en-US" dirty="0">
                <a:ea typeface="+mj-lt"/>
                <a:cs typeface="+mj-lt"/>
              </a:rPr>
              <a:t>runs at TCP/IP port 22</a:t>
            </a:r>
          </a:p>
        </p:txBody>
      </p:sp>
      <p:sp>
        <p:nvSpPr>
          <p:cNvPr id="4" name="TextBox 3">
            <a:extLst>
              <a:ext uri="{FF2B5EF4-FFF2-40B4-BE49-F238E27FC236}">
                <a16:creationId xmlns:a16="http://schemas.microsoft.com/office/drawing/2014/main" id="{EB27CE11-48EC-407C-8F22-5A6D8A34D608}"/>
              </a:ext>
            </a:extLst>
          </p:cNvPr>
          <p:cNvSpPr txBox="1"/>
          <p:nvPr/>
        </p:nvSpPr>
        <p:spPr>
          <a:xfrm>
            <a:off x="152023" y="512900"/>
            <a:ext cx="3017897" cy="31547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600" b="1">
                <a:solidFill>
                  <a:srgbClr val="213163"/>
                </a:solidFill>
                <a:ea typeface="+mn-lt"/>
                <a:cs typeface="+mn-lt"/>
              </a:rPr>
              <a:t>SSH</a:t>
            </a:r>
            <a:endParaRPr lang="en-US" sz="1600">
              <a:solidFill>
                <a:srgbClr val="213163"/>
              </a:solidFill>
            </a:endParaRPr>
          </a:p>
        </p:txBody>
      </p:sp>
      <p:pic>
        <p:nvPicPr>
          <p:cNvPr id="6" name="Picture 6" descr="Diagram&#10;&#10;Description automatically generated">
            <a:extLst>
              <a:ext uri="{FF2B5EF4-FFF2-40B4-BE49-F238E27FC236}">
                <a16:creationId xmlns:a16="http://schemas.microsoft.com/office/drawing/2014/main" id="{7DBB5A15-0C42-43D0-BC85-1C97F1BA6A53}"/>
              </a:ext>
            </a:extLst>
          </p:cNvPr>
          <p:cNvPicPr>
            <a:picLocks noChangeAspect="1"/>
          </p:cNvPicPr>
          <p:nvPr/>
        </p:nvPicPr>
        <p:blipFill>
          <a:blip r:embed="rId3"/>
          <a:stretch>
            <a:fillRect/>
          </a:stretch>
        </p:blipFill>
        <p:spPr>
          <a:xfrm>
            <a:off x="4764294" y="971550"/>
            <a:ext cx="4099924" cy="2399738"/>
          </a:xfrm>
          <a:prstGeom prst="rect">
            <a:avLst/>
          </a:prstGeom>
        </p:spPr>
      </p:pic>
      <p:sp>
        <p:nvSpPr>
          <p:cNvPr id="7" name="TextBox 6">
            <a:extLst>
              <a:ext uri="{FF2B5EF4-FFF2-40B4-BE49-F238E27FC236}">
                <a16:creationId xmlns:a16="http://schemas.microsoft.com/office/drawing/2014/main" id="{4240939F-5261-40D1-AC98-C0A4C9F52078}"/>
              </a:ext>
            </a:extLst>
          </p:cNvPr>
          <p:cNvSpPr txBox="1"/>
          <p:nvPr/>
        </p:nvSpPr>
        <p:spPr>
          <a:xfrm>
            <a:off x="426721" y="2269635"/>
            <a:ext cx="3611880" cy="35246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nSpc>
                <a:spcPct val="150000"/>
              </a:lnSpc>
              <a:spcBef>
                <a:spcPct val="0"/>
              </a:spcBef>
            </a:pPr>
            <a:r>
              <a:rPr lang="en-US" b="1" dirty="0" err="1">
                <a:solidFill>
                  <a:schemeClr val="tx1"/>
                </a:solidFill>
              </a:rPr>
              <a:t>ssh</a:t>
            </a:r>
            <a:r>
              <a:rPr lang="en-US" b="1" dirty="0">
                <a:solidFill>
                  <a:schemeClr val="tx1"/>
                </a:solidFill>
              </a:rPr>
              <a:t> </a:t>
            </a:r>
            <a:r>
              <a:rPr lang="en-US" b="1" dirty="0" err="1">
                <a:solidFill>
                  <a:schemeClr val="tx1"/>
                </a:solidFill>
              </a:rPr>
              <a:t>user_name@host</a:t>
            </a:r>
            <a:r>
              <a:rPr lang="en-US" b="1" dirty="0">
                <a:solidFill>
                  <a:schemeClr val="tx1"/>
                </a:solidFill>
              </a:rPr>
              <a:t>(IP/</a:t>
            </a:r>
            <a:r>
              <a:rPr lang="en-US" b="1" dirty="0" err="1">
                <a:solidFill>
                  <a:schemeClr val="tx1"/>
                </a:solidFill>
              </a:rPr>
              <a:t>Domain_name</a:t>
            </a:r>
            <a:endParaRPr lang="en-US" dirty="0">
              <a:solidFill>
                <a:schemeClr val="tx1"/>
              </a:solidFill>
            </a:endParaRPr>
          </a:p>
        </p:txBody>
      </p:sp>
      <p:sp>
        <p:nvSpPr>
          <p:cNvPr id="2" name="TextBox 1">
            <a:extLst>
              <a:ext uri="{FF2B5EF4-FFF2-40B4-BE49-F238E27FC236}">
                <a16:creationId xmlns:a16="http://schemas.microsoft.com/office/drawing/2014/main" id="{39E0CB48-0176-17FF-0EA8-449A537D026F}"/>
              </a:ext>
            </a:extLst>
          </p:cNvPr>
          <p:cNvSpPr txBox="1"/>
          <p:nvPr/>
        </p:nvSpPr>
        <p:spPr>
          <a:xfrm>
            <a:off x="5352295" y="3470975"/>
            <a:ext cx="2923922" cy="276999"/>
          </a:xfrm>
          <a:prstGeom prst="rect">
            <a:avLst/>
          </a:prstGeom>
          <a:noFill/>
        </p:spPr>
        <p:txBody>
          <a:bodyPr wrap="square" rtlCol="0">
            <a:spAutoFit/>
          </a:bodyPr>
          <a:lstStyle/>
          <a:p>
            <a:pPr algn="ctr"/>
            <a:r>
              <a:rPr lang="en-US" sz="1200" b="1" dirty="0">
                <a:solidFill>
                  <a:schemeClr val="tx1"/>
                </a:solidFill>
              </a:rPr>
              <a:t>Example: </a:t>
            </a:r>
            <a:r>
              <a:rPr lang="en-US" sz="1200" b="1" dirty="0" err="1">
                <a:solidFill>
                  <a:schemeClr val="tx1"/>
                </a:solidFill>
              </a:rPr>
              <a:t>ssh</a:t>
            </a:r>
            <a:r>
              <a:rPr lang="en-US" sz="1200" b="1" dirty="0">
                <a:solidFill>
                  <a:schemeClr val="tx1"/>
                </a:solidFill>
              </a:rPr>
              <a:t> root@192.168.1.1</a:t>
            </a:r>
            <a:endParaRPr lang="en-US" sz="1200" dirty="0">
              <a:solidFill>
                <a:schemeClr val="tx1"/>
              </a:solidFill>
            </a:endParaRPr>
          </a:p>
        </p:txBody>
      </p:sp>
    </p:spTree>
    <p:extLst>
      <p:ext uri="{BB962C8B-B14F-4D97-AF65-F5344CB8AC3E}">
        <p14:creationId xmlns:p14="http://schemas.microsoft.com/office/powerpoint/2010/main" val="20690125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B27CE11-48EC-407C-8F22-5A6D8A34D608}"/>
              </a:ext>
            </a:extLst>
          </p:cNvPr>
          <p:cNvSpPr txBox="1"/>
          <p:nvPr/>
        </p:nvSpPr>
        <p:spPr>
          <a:xfrm>
            <a:off x="145427" y="515109"/>
            <a:ext cx="3123553" cy="31547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600" b="1">
                <a:solidFill>
                  <a:srgbClr val="213163"/>
                </a:solidFill>
                <a:ea typeface="+mn-lt"/>
                <a:cs typeface="+mn-lt"/>
              </a:rPr>
              <a:t>SSH</a:t>
            </a:r>
            <a:endParaRPr lang="en-US" sz="1600">
              <a:solidFill>
                <a:srgbClr val="213163"/>
              </a:solidFill>
            </a:endParaRPr>
          </a:p>
        </p:txBody>
      </p:sp>
      <p:pic>
        <p:nvPicPr>
          <p:cNvPr id="9" name="Picture 9" descr="Text&#10;&#10;Description automatically generated">
            <a:extLst>
              <a:ext uri="{FF2B5EF4-FFF2-40B4-BE49-F238E27FC236}">
                <a16:creationId xmlns:a16="http://schemas.microsoft.com/office/drawing/2014/main" id="{F9BE1C57-EE4B-47CD-B63C-282CB0418356}"/>
              </a:ext>
            </a:extLst>
          </p:cNvPr>
          <p:cNvPicPr>
            <a:picLocks noChangeAspect="1"/>
          </p:cNvPicPr>
          <p:nvPr/>
        </p:nvPicPr>
        <p:blipFill>
          <a:blip r:embed="rId3"/>
          <a:stretch>
            <a:fillRect/>
          </a:stretch>
        </p:blipFill>
        <p:spPr>
          <a:xfrm>
            <a:off x="394659" y="1365174"/>
            <a:ext cx="8333117" cy="2402371"/>
          </a:xfrm>
          <a:prstGeom prst="rect">
            <a:avLst/>
          </a:prstGeom>
        </p:spPr>
      </p:pic>
      <p:sp>
        <p:nvSpPr>
          <p:cNvPr id="10" name="TextBox 9">
            <a:extLst>
              <a:ext uri="{FF2B5EF4-FFF2-40B4-BE49-F238E27FC236}">
                <a16:creationId xmlns:a16="http://schemas.microsoft.com/office/drawing/2014/main" id="{00C22EE3-96B5-4210-9B6D-CE0D5DE0796D}"/>
              </a:ext>
            </a:extLst>
          </p:cNvPr>
          <p:cNvSpPr txBox="1"/>
          <p:nvPr/>
        </p:nvSpPr>
        <p:spPr>
          <a:xfrm>
            <a:off x="2824432" y="3909923"/>
            <a:ext cx="3473570" cy="25391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r>
              <a:rPr lang="en-GB" sz="1200" dirty="0">
                <a:solidFill>
                  <a:srgbClr val="0000FF"/>
                </a:solidFill>
                <a:ea typeface="+mn-lt"/>
                <a:cs typeface="+mn-lt"/>
                <a:hlinkClick r:id="rId4">
                  <a:extLst>
                    <a:ext uri="{A12FA001-AC4F-418D-AE19-62706E023703}">
                      <ahyp:hlinkClr xmlns:ahyp="http://schemas.microsoft.com/office/drawing/2018/hyperlinkcolor" val="tx"/>
                    </a:ext>
                  </a:extLst>
                </a:hlinkClick>
              </a:rPr>
              <a:t>https://phoenixnap.com/kb/linux-ssh-commands</a:t>
            </a:r>
            <a:endParaRPr lang="en-US" sz="1200" dirty="0">
              <a:solidFill>
                <a:srgbClr val="0000FF"/>
              </a:solidFill>
            </a:endParaRPr>
          </a:p>
        </p:txBody>
      </p:sp>
    </p:spTree>
    <p:extLst>
      <p:ext uri="{BB962C8B-B14F-4D97-AF65-F5344CB8AC3E}">
        <p14:creationId xmlns:p14="http://schemas.microsoft.com/office/powerpoint/2010/main" val="1540627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oom with blue lights&#10;&#10;Description automatically generated">
            <a:extLst>
              <a:ext uri="{FF2B5EF4-FFF2-40B4-BE49-F238E27FC236}">
                <a16:creationId xmlns:a16="http://schemas.microsoft.com/office/drawing/2014/main" id="{EBE0BAEF-D3F0-F3C8-D0D5-1FFC8341C9CA}"/>
              </a:ext>
            </a:extLst>
          </p:cNvPr>
          <p:cNvPicPr>
            <a:picLocks noChangeAspect="1"/>
          </p:cNvPicPr>
          <p:nvPr/>
        </p:nvPicPr>
        <p:blipFill>
          <a:blip r:embed="rId3"/>
          <a:srcRect l="1692" t="7" r="14251"/>
          <a:stretch>
            <a:fillRect/>
          </a:stretch>
        </p:blipFill>
        <p:spPr>
          <a:xfrm>
            <a:off x="383594" y="909202"/>
            <a:ext cx="2224942" cy="1536896"/>
          </a:xfrm>
          <a:custGeom>
            <a:avLst/>
            <a:gdLst>
              <a:gd name="connsiteX0" fmla="*/ 0 w 2669399"/>
              <a:gd name="connsiteY0" fmla="*/ 0 h 1843908"/>
              <a:gd name="connsiteX1" fmla="*/ 2669399 w 2669399"/>
              <a:gd name="connsiteY1" fmla="*/ 0 h 1843908"/>
              <a:gd name="connsiteX2" fmla="*/ 2669399 w 2669399"/>
              <a:gd name="connsiteY2" fmla="*/ 1843908 h 1843908"/>
              <a:gd name="connsiteX3" fmla="*/ 0 w 2669399"/>
              <a:gd name="connsiteY3" fmla="*/ 1843908 h 1843908"/>
            </a:gdLst>
            <a:ahLst/>
            <a:cxnLst>
              <a:cxn ang="0">
                <a:pos x="connsiteX0" y="connsiteY0"/>
              </a:cxn>
              <a:cxn ang="0">
                <a:pos x="connsiteX1" y="connsiteY1"/>
              </a:cxn>
              <a:cxn ang="0">
                <a:pos x="connsiteX2" y="connsiteY2"/>
              </a:cxn>
              <a:cxn ang="0">
                <a:pos x="connsiteX3" y="connsiteY3"/>
              </a:cxn>
            </a:cxnLst>
            <a:rect l="l" t="t" r="r" b="b"/>
            <a:pathLst>
              <a:path w="2669399" h="1843908">
                <a:moveTo>
                  <a:pt x="0" y="0"/>
                </a:moveTo>
                <a:lnTo>
                  <a:pt x="2669399" y="0"/>
                </a:lnTo>
                <a:lnTo>
                  <a:pt x="2669399" y="1843908"/>
                </a:lnTo>
                <a:lnTo>
                  <a:pt x="0" y="1843908"/>
                </a:lnTo>
                <a:close/>
              </a:path>
            </a:pathLst>
          </a:custGeom>
        </p:spPr>
      </p:pic>
      <p:sp>
        <p:nvSpPr>
          <p:cNvPr id="9" name="TextBox 8">
            <a:extLst>
              <a:ext uri="{FF2B5EF4-FFF2-40B4-BE49-F238E27FC236}">
                <a16:creationId xmlns:a16="http://schemas.microsoft.com/office/drawing/2014/main" id="{7DA6E430-54E6-9456-AA77-0423D71D080E}"/>
              </a:ext>
            </a:extLst>
          </p:cNvPr>
          <p:cNvSpPr txBox="1"/>
          <p:nvPr/>
        </p:nvSpPr>
        <p:spPr>
          <a:xfrm>
            <a:off x="669512" y="2582328"/>
            <a:ext cx="1613386" cy="25975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defTabSz="644652">
              <a:spcAft>
                <a:spcPts val="450"/>
              </a:spcAft>
            </a:pPr>
            <a:r>
              <a:rPr lang="en-US" sz="1200" dirty="0">
                <a:latin typeface="Arial" panose="020B0604020202020204" pitchFamily="34" charset="0"/>
                <a:cs typeface="Arial" panose="020B0604020202020204" pitchFamily="34" charset="0"/>
              </a:rPr>
              <a:t>Computer Servers</a:t>
            </a:r>
          </a:p>
        </p:txBody>
      </p:sp>
      <p:sp>
        <p:nvSpPr>
          <p:cNvPr id="12" name="TextBox 11">
            <a:extLst>
              <a:ext uri="{FF2B5EF4-FFF2-40B4-BE49-F238E27FC236}">
                <a16:creationId xmlns:a16="http://schemas.microsoft.com/office/drawing/2014/main" id="{56710EE7-F088-A8A4-FEFE-0D0442651058}"/>
              </a:ext>
            </a:extLst>
          </p:cNvPr>
          <p:cNvSpPr txBox="1"/>
          <p:nvPr/>
        </p:nvSpPr>
        <p:spPr>
          <a:xfrm>
            <a:off x="3706283" y="2582328"/>
            <a:ext cx="1334213" cy="25391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defTabSz="644652">
              <a:spcAft>
                <a:spcPts val="450"/>
              </a:spcAft>
            </a:pPr>
            <a:r>
              <a:rPr lang="en-US" sz="1200" kern="1200" dirty="0">
                <a:solidFill>
                  <a:schemeClr val="tx1"/>
                </a:solidFill>
                <a:latin typeface="Arial" panose="020B0604020202020204" pitchFamily="34" charset="0"/>
                <a:ea typeface="+mn-ea"/>
                <a:cs typeface="Arial" panose="020B0604020202020204" pitchFamily="34" charset="0"/>
              </a:rPr>
              <a:t>Android Phones</a:t>
            </a:r>
            <a:endParaRPr lang="en-US" sz="1200"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5AC78BC0-B338-4597-C0F2-00C37809CC09}"/>
              </a:ext>
            </a:extLst>
          </p:cNvPr>
          <p:cNvSpPr txBox="1"/>
          <p:nvPr/>
        </p:nvSpPr>
        <p:spPr>
          <a:xfrm>
            <a:off x="6597504" y="4553932"/>
            <a:ext cx="1094803" cy="25391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defTabSz="644652">
              <a:spcAft>
                <a:spcPts val="450"/>
              </a:spcAft>
            </a:pPr>
            <a:r>
              <a:rPr lang="en-US" sz="1200" kern="1200" dirty="0">
                <a:solidFill>
                  <a:schemeClr val="tx1"/>
                </a:solidFill>
                <a:latin typeface="Arial" panose="020B0604020202020204" pitchFamily="34" charset="0"/>
                <a:ea typeface="+mn-ea"/>
                <a:cs typeface="Arial" panose="020B0604020202020204" pitchFamily="34" charset="0"/>
              </a:rPr>
              <a:t>IoT Devices</a:t>
            </a:r>
            <a:endParaRPr lang="en-US" sz="1200"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B16FEA59-C379-911B-7605-6D17C810CF93}"/>
              </a:ext>
            </a:extLst>
          </p:cNvPr>
          <p:cNvSpPr txBox="1"/>
          <p:nvPr/>
        </p:nvSpPr>
        <p:spPr>
          <a:xfrm>
            <a:off x="3657661" y="4553932"/>
            <a:ext cx="1503795" cy="25391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defTabSz="644652">
              <a:spcAft>
                <a:spcPts val="450"/>
              </a:spcAft>
            </a:pPr>
            <a:r>
              <a:rPr lang="en-US" sz="1200" kern="1200" dirty="0">
                <a:solidFill>
                  <a:schemeClr val="tx1"/>
                </a:solidFill>
                <a:latin typeface="Arial" panose="020B0604020202020204" pitchFamily="34" charset="0"/>
                <a:ea typeface="+mn-ea"/>
                <a:cs typeface="Arial" panose="020B0604020202020204" pitchFamily="34" charset="0"/>
              </a:rPr>
              <a:t>Supercomputers</a:t>
            </a:r>
            <a:endParaRPr lang="en-US" sz="1200" dirty="0">
              <a:latin typeface="Arial" panose="020B0604020202020204" pitchFamily="34" charset="0"/>
              <a:cs typeface="Arial" panose="020B0604020202020204" pitchFamily="34" charset="0"/>
            </a:endParaRPr>
          </a:p>
        </p:txBody>
      </p:sp>
      <p:pic>
        <p:nvPicPr>
          <p:cNvPr id="6" name="Picture 5" descr="A group of cell phones&#10;&#10;Description automatically generated">
            <a:extLst>
              <a:ext uri="{FF2B5EF4-FFF2-40B4-BE49-F238E27FC236}">
                <a16:creationId xmlns:a16="http://schemas.microsoft.com/office/drawing/2014/main" id="{409521C0-A397-6D51-450C-D25EF71A0347}"/>
              </a:ext>
            </a:extLst>
          </p:cNvPr>
          <p:cNvPicPr>
            <a:picLocks noChangeAspect="1"/>
          </p:cNvPicPr>
          <p:nvPr/>
        </p:nvPicPr>
        <p:blipFill>
          <a:blip r:embed="rId4"/>
          <a:stretch>
            <a:fillRect/>
          </a:stretch>
        </p:blipFill>
        <p:spPr>
          <a:xfrm>
            <a:off x="3678614" y="1036051"/>
            <a:ext cx="1393514" cy="1393514"/>
          </a:xfrm>
          <a:prstGeom prst="rect">
            <a:avLst/>
          </a:prstGeom>
        </p:spPr>
      </p:pic>
      <p:pic>
        <p:nvPicPr>
          <p:cNvPr id="7" name="Picture 6" descr="A finger pressing a button on a touch screen&#10;&#10;Description automatically generated">
            <a:extLst>
              <a:ext uri="{FF2B5EF4-FFF2-40B4-BE49-F238E27FC236}">
                <a16:creationId xmlns:a16="http://schemas.microsoft.com/office/drawing/2014/main" id="{6967925E-698E-2107-B6E8-269A216A201A}"/>
              </a:ext>
            </a:extLst>
          </p:cNvPr>
          <p:cNvPicPr>
            <a:picLocks noChangeAspect="1"/>
          </p:cNvPicPr>
          <p:nvPr/>
        </p:nvPicPr>
        <p:blipFill>
          <a:blip r:embed="rId5"/>
          <a:stretch>
            <a:fillRect/>
          </a:stretch>
        </p:blipFill>
        <p:spPr>
          <a:xfrm>
            <a:off x="6510444" y="2932057"/>
            <a:ext cx="1304950" cy="1542213"/>
          </a:xfrm>
          <a:prstGeom prst="rect">
            <a:avLst/>
          </a:prstGeom>
        </p:spPr>
      </p:pic>
      <p:grpSp>
        <p:nvGrpSpPr>
          <p:cNvPr id="17" name="Group 16">
            <a:extLst>
              <a:ext uri="{FF2B5EF4-FFF2-40B4-BE49-F238E27FC236}">
                <a16:creationId xmlns:a16="http://schemas.microsoft.com/office/drawing/2014/main" id="{4DB2AA23-334A-39AD-3F78-E231E395C0A8}"/>
              </a:ext>
            </a:extLst>
          </p:cNvPr>
          <p:cNvGrpSpPr/>
          <p:nvPr/>
        </p:nvGrpSpPr>
        <p:grpSpPr>
          <a:xfrm>
            <a:off x="3249357" y="2912893"/>
            <a:ext cx="2283019" cy="1561377"/>
            <a:chOff x="3111016" y="2976066"/>
            <a:chExt cx="2413485" cy="1650604"/>
          </a:xfrm>
        </p:grpSpPr>
        <p:pic>
          <p:nvPicPr>
            <p:cNvPr id="11" name="Picture 10">
              <a:extLst>
                <a:ext uri="{FF2B5EF4-FFF2-40B4-BE49-F238E27FC236}">
                  <a16:creationId xmlns:a16="http://schemas.microsoft.com/office/drawing/2014/main" id="{CD685B6B-8F12-099F-8252-C99C0E5DFE34}"/>
                </a:ext>
              </a:extLst>
            </p:cNvPr>
            <p:cNvPicPr>
              <a:picLocks noChangeAspect="1"/>
            </p:cNvPicPr>
            <p:nvPr/>
          </p:nvPicPr>
          <p:blipFill rotWithShape="1">
            <a:blip r:embed="rId6"/>
            <a:srcRect r="2093"/>
            <a:stretch/>
          </p:blipFill>
          <p:spPr>
            <a:xfrm>
              <a:off x="3114243" y="2976066"/>
              <a:ext cx="2410258" cy="1650603"/>
            </a:xfrm>
            <a:prstGeom prst="rect">
              <a:avLst/>
            </a:prstGeom>
          </p:spPr>
        </p:pic>
        <p:sp>
          <p:nvSpPr>
            <p:cNvPr id="16" name="Rectangle 15">
              <a:extLst>
                <a:ext uri="{FF2B5EF4-FFF2-40B4-BE49-F238E27FC236}">
                  <a16:creationId xmlns:a16="http://schemas.microsoft.com/office/drawing/2014/main" id="{1869598F-3081-E344-0A9D-5F3761084492}"/>
                </a:ext>
              </a:extLst>
            </p:cNvPr>
            <p:cNvSpPr/>
            <p:nvPr/>
          </p:nvSpPr>
          <p:spPr>
            <a:xfrm>
              <a:off x="3111016" y="2996325"/>
              <a:ext cx="2413484" cy="1630345"/>
            </a:xfrm>
            <a:prstGeom prst="rect">
              <a:avLst/>
            </a:prstGeom>
            <a:noFill/>
            <a:ln w="952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Shape 2">
            <a:extLst>
              <a:ext uri="{FF2B5EF4-FFF2-40B4-BE49-F238E27FC236}">
                <a16:creationId xmlns:a16="http://schemas.microsoft.com/office/drawing/2014/main" id="{CC319121-3D46-00A5-421A-97BD25F7CC09}"/>
              </a:ext>
            </a:extLst>
          </p:cNvPr>
          <p:cNvSpPr txBox="1"/>
          <p:nvPr/>
        </p:nvSpPr>
        <p:spPr>
          <a:xfrm>
            <a:off x="149831" y="538996"/>
            <a:ext cx="3317269" cy="314444"/>
          </a:xfrm>
          <a:prstGeom prst="rect">
            <a:avLst/>
          </a:prstGeom>
          <a:noFill/>
          <a:ln w="0">
            <a:noFill/>
          </a:ln>
        </p:spPr>
        <p:txBody>
          <a:bodyPr lIns="68580" tIns="34290" rIns="68580" bIns="34290" anchor="ctr">
            <a:normAutofit/>
          </a:bodyPr>
          <a:lstStyle/>
          <a:p>
            <a:pPr>
              <a:lnSpc>
                <a:spcPct val="90000"/>
              </a:lnSpc>
            </a:pPr>
            <a:r>
              <a:rPr lang="en-US" sz="1600" b="1" spc="-1" dirty="0">
                <a:solidFill>
                  <a:srgbClr val="002060"/>
                </a:solidFill>
              </a:rPr>
              <a:t>Scenario</a:t>
            </a:r>
            <a:endParaRPr lang="en-US" dirty="0"/>
          </a:p>
        </p:txBody>
      </p:sp>
    </p:spTree>
    <p:extLst>
      <p:ext uri="{BB962C8B-B14F-4D97-AF65-F5344CB8AC3E}">
        <p14:creationId xmlns:p14="http://schemas.microsoft.com/office/powerpoint/2010/main" val="32480890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BA27E28-FD7F-40A0-8D22-8B84EEAAC21F}"/>
              </a:ext>
            </a:extLst>
          </p:cNvPr>
          <p:cNvSpPr>
            <a:spLocks noGrp="1"/>
          </p:cNvSpPr>
          <p:nvPr>
            <p:ph type="subTitle"/>
          </p:nvPr>
        </p:nvSpPr>
        <p:spPr>
          <a:xfrm>
            <a:off x="228600" y="929494"/>
            <a:ext cx="6446520" cy="1678215"/>
          </a:xfrm>
        </p:spPr>
        <p:txBody>
          <a:bodyPr/>
          <a:lstStyle/>
          <a:p>
            <a:pPr marL="182880" indent="-182880">
              <a:spcBef>
                <a:spcPts val="600"/>
              </a:spcBef>
              <a:buClr>
                <a:srgbClr val="213163"/>
              </a:buClr>
              <a:buFont typeface="Arial" panose="020B0604020202020204" pitchFamily="34" charset="0"/>
              <a:buChar char="•"/>
            </a:pPr>
            <a:r>
              <a:rPr lang="en-US" dirty="0">
                <a:ea typeface="+mj-lt"/>
                <a:cs typeface="+mj-lt"/>
              </a:rPr>
              <a:t>The </a:t>
            </a:r>
            <a:r>
              <a:rPr lang="en-US" dirty="0" err="1">
                <a:ea typeface="+mj-lt"/>
                <a:cs typeface="+mj-lt"/>
              </a:rPr>
              <a:t>scp</a:t>
            </a:r>
            <a:r>
              <a:rPr lang="en-US" dirty="0">
                <a:ea typeface="+mj-lt"/>
                <a:cs typeface="+mj-lt"/>
              </a:rPr>
              <a:t> command allows you to copy files over </a:t>
            </a:r>
            <a:r>
              <a:rPr lang="en-US" dirty="0" err="1">
                <a:ea typeface="+mj-lt"/>
                <a:cs typeface="+mj-lt"/>
              </a:rPr>
              <a:t>ssh</a:t>
            </a:r>
            <a:r>
              <a:rPr lang="en-US" dirty="0">
                <a:ea typeface="+mj-lt"/>
                <a:cs typeface="+mj-lt"/>
              </a:rPr>
              <a:t> connections. </a:t>
            </a:r>
          </a:p>
          <a:p>
            <a:pPr marL="182880" indent="-182880">
              <a:spcBef>
                <a:spcPts val="600"/>
              </a:spcBef>
              <a:buClr>
                <a:srgbClr val="213163"/>
              </a:buClr>
              <a:buFont typeface="Arial" panose="020B0604020202020204" pitchFamily="34" charset="0"/>
              <a:buChar char="•"/>
            </a:pPr>
            <a:r>
              <a:rPr lang="en-US" dirty="0">
                <a:ea typeface="+mj-lt"/>
                <a:cs typeface="+mj-lt"/>
              </a:rPr>
              <a:t>This is pretty useful if you want to transport files between computers</a:t>
            </a:r>
          </a:p>
          <a:p>
            <a:pPr>
              <a:spcBef>
                <a:spcPts val="600"/>
              </a:spcBef>
              <a:buClr>
                <a:srgbClr val="213163"/>
              </a:buClr>
            </a:pPr>
            <a:r>
              <a:rPr lang="en-US" b="1" dirty="0">
                <a:ea typeface="+mj-lt"/>
                <a:cs typeface="+mj-lt"/>
              </a:rPr>
              <a:t>Syntax</a:t>
            </a:r>
          </a:p>
          <a:p>
            <a:pPr marL="448056" indent="-182880">
              <a:spcBef>
                <a:spcPts val="600"/>
              </a:spcBef>
              <a:buClr>
                <a:srgbClr val="213163"/>
              </a:buClr>
              <a:buFont typeface="Arial" panose="020B0604020202020204" pitchFamily="34" charset="0"/>
              <a:buChar char="•"/>
            </a:pPr>
            <a:r>
              <a:rPr lang="en-US" b="1" dirty="0" err="1">
                <a:solidFill>
                  <a:schemeClr val="tx1"/>
                </a:solidFill>
                <a:ea typeface="+mj-lt"/>
                <a:cs typeface="+mj-lt"/>
              </a:rPr>
              <a:t>scp</a:t>
            </a:r>
            <a:r>
              <a:rPr lang="en-US" b="1" dirty="0">
                <a:solidFill>
                  <a:schemeClr val="tx1"/>
                </a:solidFill>
                <a:ea typeface="+mj-lt"/>
                <a:cs typeface="+mj-lt"/>
              </a:rPr>
              <a:t> </a:t>
            </a:r>
            <a:r>
              <a:rPr lang="en-US" b="1" dirty="0" err="1">
                <a:solidFill>
                  <a:schemeClr val="tx1"/>
                </a:solidFill>
                <a:ea typeface="+mj-lt"/>
                <a:cs typeface="+mj-lt"/>
              </a:rPr>
              <a:t>examplefile</a:t>
            </a:r>
            <a:r>
              <a:rPr lang="en-US" b="1" dirty="0">
                <a:solidFill>
                  <a:schemeClr val="tx1"/>
                </a:solidFill>
                <a:ea typeface="+mj-lt"/>
                <a:cs typeface="+mj-lt"/>
              </a:rPr>
              <a:t> </a:t>
            </a:r>
            <a:r>
              <a:rPr lang="en-US" b="1" dirty="0" err="1">
                <a:solidFill>
                  <a:schemeClr val="tx1"/>
                </a:solidFill>
                <a:ea typeface="+mj-lt"/>
                <a:cs typeface="+mj-lt"/>
              </a:rPr>
              <a:t>yourusername@yourserver</a:t>
            </a:r>
            <a:r>
              <a:rPr lang="en-US" b="1" dirty="0">
                <a:solidFill>
                  <a:schemeClr val="tx1"/>
                </a:solidFill>
                <a:ea typeface="+mj-lt"/>
                <a:cs typeface="+mj-lt"/>
              </a:rPr>
              <a:t>:/home/</a:t>
            </a:r>
            <a:r>
              <a:rPr lang="en-US" b="1" dirty="0" err="1">
                <a:solidFill>
                  <a:schemeClr val="tx1"/>
                </a:solidFill>
                <a:ea typeface="+mj-lt"/>
                <a:cs typeface="+mj-lt"/>
              </a:rPr>
              <a:t>yourusername</a:t>
            </a:r>
            <a:r>
              <a:rPr lang="en-US" b="1" dirty="0">
                <a:solidFill>
                  <a:schemeClr val="tx1"/>
                </a:solidFill>
                <a:ea typeface="+mj-lt"/>
                <a:cs typeface="+mj-lt"/>
              </a:rPr>
              <a:t>/ </a:t>
            </a:r>
          </a:p>
          <a:p>
            <a:pPr>
              <a:spcBef>
                <a:spcPts val="600"/>
              </a:spcBef>
              <a:buClr>
                <a:srgbClr val="213163"/>
              </a:buClr>
            </a:pPr>
            <a:r>
              <a:rPr lang="en-US" b="1" dirty="0">
                <a:solidFill>
                  <a:schemeClr val="tx1">
                    <a:lumMod val="95000"/>
                    <a:lumOff val="5000"/>
                  </a:schemeClr>
                </a:solidFill>
              </a:rPr>
              <a:t>Example</a:t>
            </a:r>
          </a:p>
          <a:p>
            <a:pPr marL="448056" indent="-182880">
              <a:spcBef>
                <a:spcPts val="600"/>
              </a:spcBef>
              <a:buClr>
                <a:srgbClr val="213163"/>
              </a:buClr>
              <a:buFont typeface="Arial" panose="020B0604020202020204" pitchFamily="34" charset="0"/>
              <a:buChar char="•"/>
            </a:pPr>
            <a:r>
              <a:rPr lang="en-US" b="1" dirty="0" err="1">
                <a:solidFill>
                  <a:schemeClr val="tx1"/>
                </a:solidFill>
              </a:rPr>
              <a:t>scp</a:t>
            </a:r>
            <a:r>
              <a:rPr lang="en-US" b="1" dirty="0">
                <a:solidFill>
                  <a:schemeClr val="tx1"/>
                </a:solidFill>
              </a:rPr>
              <a:t>  file1.pdf  root@192.168.1.1:/root/Desktop</a:t>
            </a:r>
          </a:p>
        </p:txBody>
      </p:sp>
      <p:sp>
        <p:nvSpPr>
          <p:cNvPr id="4" name="TextBox 3">
            <a:extLst>
              <a:ext uri="{FF2B5EF4-FFF2-40B4-BE49-F238E27FC236}">
                <a16:creationId xmlns:a16="http://schemas.microsoft.com/office/drawing/2014/main" id="{EB27CE11-48EC-407C-8F22-5A6D8A34D608}"/>
              </a:ext>
            </a:extLst>
          </p:cNvPr>
          <p:cNvSpPr txBox="1"/>
          <p:nvPr/>
        </p:nvSpPr>
        <p:spPr>
          <a:xfrm>
            <a:off x="148445" y="514880"/>
            <a:ext cx="1423505" cy="31547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600" b="1" dirty="0">
                <a:solidFill>
                  <a:srgbClr val="213163"/>
                </a:solidFill>
                <a:ea typeface="+mn-lt"/>
                <a:cs typeface="+mn-lt"/>
              </a:rPr>
              <a:t>SCP</a:t>
            </a:r>
            <a:endParaRPr lang="en-US" sz="1600" dirty="0">
              <a:solidFill>
                <a:srgbClr val="213163"/>
              </a:solidFill>
            </a:endParaRPr>
          </a:p>
        </p:txBody>
      </p:sp>
      <p:pic>
        <p:nvPicPr>
          <p:cNvPr id="2" name="Picture 5" descr="Text&#10;&#10;Description automatically generated">
            <a:extLst>
              <a:ext uri="{FF2B5EF4-FFF2-40B4-BE49-F238E27FC236}">
                <a16:creationId xmlns:a16="http://schemas.microsoft.com/office/drawing/2014/main" id="{FE8EAB19-5DB5-47B0-8839-F6174D9F726E}"/>
              </a:ext>
            </a:extLst>
          </p:cNvPr>
          <p:cNvPicPr>
            <a:picLocks noChangeAspect="1"/>
          </p:cNvPicPr>
          <p:nvPr/>
        </p:nvPicPr>
        <p:blipFill>
          <a:blip r:embed="rId3"/>
          <a:stretch>
            <a:fillRect/>
          </a:stretch>
        </p:blipFill>
        <p:spPr>
          <a:xfrm>
            <a:off x="929927" y="2706852"/>
            <a:ext cx="7284145" cy="2176686"/>
          </a:xfrm>
          <a:prstGeom prst="rect">
            <a:avLst/>
          </a:prstGeom>
        </p:spPr>
      </p:pic>
    </p:spTree>
    <p:extLst>
      <p:ext uri="{BB962C8B-B14F-4D97-AF65-F5344CB8AC3E}">
        <p14:creationId xmlns:p14="http://schemas.microsoft.com/office/powerpoint/2010/main" val="5079628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circle with blue lines&#10;&#10;Description automatically generated">
            <a:extLst>
              <a:ext uri="{FF2B5EF4-FFF2-40B4-BE49-F238E27FC236}">
                <a16:creationId xmlns:a16="http://schemas.microsoft.com/office/drawing/2014/main" id="{888B2971-9E43-8A08-C9D8-D3AEDCCE5260}"/>
              </a:ext>
            </a:extLst>
          </p:cNvPr>
          <p:cNvPicPr>
            <a:picLocks noChangeAspect="1"/>
          </p:cNvPicPr>
          <p:nvPr/>
        </p:nvPicPr>
        <p:blipFill rotWithShape="1">
          <a:blip r:embed="rId3">
            <a:alphaModFix amt="53000"/>
          </a:blip>
          <a:srcRect t="5086" b="22219"/>
          <a:stretch/>
        </p:blipFill>
        <p:spPr>
          <a:xfrm>
            <a:off x="-1058" y="491066"/>
            <a:ext cx="9144000" cy="4431453"/>
          </a:xfrm>
          <a:prstGeom prst="rect">
            <a:avLst/>
          </a:prstGeom>
        </p:spPr>
      </p:pic>
      <p:sp>
        <p:nvSpPr>
          <p:cNvPr id="4" name="Title 1">
            <a:extLst>
              <a:ext uri="{FF2B5EF4-FFF2-40B4-BE49-F238E27FC236}">
                <a16:creationId xmlns:a16="http://schemas.microsoft.com/office/drawing/2014/main" id="{2C55AF9B-AC19-5E77-7794-619BE4C0240F}"/>
              </a:ext>
            </a:extLst>
          </p:cNvPr>
          <p:cNvSpPr txBox="1">
            <a:spLocks/>
          </p:cNvSpPr>
          <p:nvPr/>
        </p:nvSpPr>
        <p:spPr>
          <a:xfrm>
            <a:off x="2463957" y="2338487"/>
            <a:ext cx="4228099" cy="466526"/>
          </a:xfrm>
          <a:prstGeom prst="rect">
            <a:avLst/>
          </a:prstGeom>
          <a:solidFill>
            <a:schemeClr val="bg1"/>
          </a:solidFill>
          <a:ln>
            <a:solidFill>
              <a:schemeClr val="bg2"/>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r>
              <a:rPr lang="en-US" sz="1600" b="1" dirty="0">
                <a:solidFill>
                  <a:schemeClr val="tx1"/>
                </a:solidFill>
                <a:hlinkClick r:id="rId4">
                  <a:extLst>
                    <a:ext uri="{A12FA001-AC4F-418D-AE19-62706E023703}">
                      <ahyp:hlinkClr xmlns:ahyp="http://schemas.microsoft.com/office/drawing/2018/hyperlinkcolor" val="tx"/>
                    </a:ext>
                  </a:extLst>
                </a:hlinkClick>
              </a:rPr>
              <a:t>Lab 4: Shell Scripting and Operations</a:t>
            </a:r>
            <a:endParaRPr lang="en-US" sz="1600" b="1" dirty="0">
              <a:solidFill>
                <a:schemeClr val="tx1"/>
              </a:solidFill>
            </a:endParaRPr>
          </a:p>
        </p:txBody>
      </p:sp>
    </p:spTree>
    <p:extLst>
      <p:ext uri="{BB962C8B-B14F-4D97-AF65-F5344CB8AC3E}">
        <p14:creationId xmlns:p14="http://schemas.microsoft.com/office/powerpoint/2010/main" val="18564981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extShape 1"/>
          <p:cNvSpPr txBox="1"/>
          <p:nvPr/>
        </p:nvSpPr>
        <p:spPr>
          <a:xfrm>
            <a:off x="151798" y="472440"/>
            <a:ext cx="2484890" cy="361950"/>
          </a:xfrm>
          <a:prstGeom prst="rect">
            <a:avLst/>
          </a:prstGeom>
          <a:noFill/>
          <a:ln w="0">
            <a:noFill/>
          </a:ln>
        </p:spPr>
        <p:txBody>
          <a:bodyPr lIns="68580" tIns="34290" rIns="68580" bIns="34290" anchor="b">
            <a:normAutofit/>
          </a:bodyPr>
          <a:lstStyle/>
          <a:p>
            <a:pPr>
              <a:lnSpc>
                <a:spcPct val="90000"/>
              </a:lnSpc>
            </a:pPr>
            <a:r>
              <a:rPr lang="en-US" sz="1600" b="1" spc="-1" dirty="0">
                <a:solidFill>
                  <a:srgbClr val="213163"/>
                </a:solidFill>
              </a:rPr>
              <a:t>Summary</a:t>
            </a:r>
            <a:endParaRPr lang="en-US" sz="1600" dirty="0">
              <a:solidFill>
                <a:srgbClr val="213163"/>
              </a:solidFill>
            </a:endParaRPr>
          </a:p>
        </p:txBody>
      </p:sp>
      <p:sp>
        <p:nvSpPr>
          <p:cNvPr id="324" name="TextShape 2"/>
          <p:cNvSpPr txBox="1"/>
          <p:nvPr/>
        </p:nvSpPr>
        <p:spPr>
          <a:xfrm>
            <a:off x="151798" y="897100"/>
            <a:ext cx="4511642" cy="1861340"/>
          </a:xfrm>
          <a:prstGeom prst="rect">
            <a:avLst/>
          </a:prstGeom>
          <a:noFill/>
          <a:ln w="0">
            <a:noFill/>
          </a:ln>
        </p:spPr>
        <p:txBody>
          <a:bodyPr lIns="68580" tIns="34290" rIns="68580" bIns="34290" anchor="t">
            <a:noAutofit/>
          </a:bodyPr>
          <a:lstStyle/>
          <a:p>
            <a:pPr marL="182880" indent="-182880">
              <a:buClr>
                <a:srgbClr val="213163"/>
              </a:buClr>
              <a:buFont typeface="Arial" panose="020B0604020202020204" pitchFamily="34" charset="0"/>
              <a:buChar char="•"/>
            </a:pPr>
            <a:r>
              <a:rPr lang="en-US" dirty="0">
                <a:solidFill>
                  <a:schemeClr val="tx1">
                    <a:lumMod val="95000"/>
                    <a:lumOff val="5000"/>
                  </a:schemeClr>
                </a:solidFill>
                <a:ea typeface="Calibri"/>
                <a:cs typeface="Calibri"/>
              </a:rPr>
              <a:t>We know about the basic of Linux operating systems​</a:t>
            </a:r>
            <a:endParaRPr lang="en-US" dirty="0">
              <a:solidFill>
                <a:schemeClr val="tx1">
                  <a:lumMod val="95000"/>
                  <a:lumOff val="5000"/>
                </a:schemeClr>
              </a:solidFill>
            </a:endParaRPr>
          </a:p>
          <a:p>
            <a:pPr marL="182880" indent="-182880">
              <a:buClr>
                <a:srgbClr val="213163"/>
              </a:buClr>
              <a:buFont typeface="Arial" panose="020B0604020202020204" pitchFamily="34" charset="0"/>
              <a:buChar char="•"/>
            </a:pPr>
            <a:endParaRPr lang="en-US" dirty="0">
              <a:solidFill>
                <a:schemeClr val="tx1">
                  <a:lumMod val="95000"/>
                  <a:lumOff val="5000"/>
                </a:schemeClr>
              </a:solidFill>
              <a:ea typeface="Calibri"/>
              <a:cs typeface="Calibri"/>
            </a:endParaRPr>
          </a:p>
          <a:p>
            <a:pPr marL="182880" indent="-182880">
              <a:buClr>
                <a:srgbClr val="213163"/>
              </a:buClr>
              <a:buFont typeface="Arial" panose="020B0604020202020204" pitchFamily="34" charset="0"/>
              <a:buChar char="•"/>
            </a:pPr>
            <a:r>
              <a:rPr lang="en-US" dirty="0">
                <a:solidFill>
                  <a:schemeClr val="tx1">
                    <a:lumMod val="95000"/>
                    <a:lumOff val="5000"/>
                  </a:schemeClr>
                </a:solidFill>
                <a:ea typeface="Calibri"/>
                <a:cs typeface="Calibri"/>
              </a:rPr>
              <a:t>We are now  familiar with basic Linux commands including the Linux command line, Linux servers, file systems, and much more.​</a:t>
            </a:r>
          </a:p>
          <a:p>
            <a:pPr marL="182880" indent="-182880">
              <a:buClr>
                <a:srgbClr val="213163"/>
              </a:buClr>
              <a:buFont typeface="Arial" panose="020B0604020202020204" pitchFamily="34" charset="0"/>
              <a:buChar char="•"/>
            </a:pPr>
            <a:endParaRPr lang="en-US" dirty="0">
              <a:solidFill>
                <a:schemeClr val="tx1">
                  <a:lumMod val="95000"/>
                  <a:lumOff val="5000"/>
                </a:schemeClr>
              </a:solidFill>
              <a:ea typeface="Calibri"/>
              <a:cs typeface="Calibri"/>
            </a:endParaRPr>
          </a:p>
          <a:p>
            <a:pPr marL="182880" indent="-182880">
              <a:buClr>
                <a:srgbClr val="213163"/>
              </a:buClr>
              <a:buFont typeface="Arial" panose="020B0604020202020204" pitchFamily="34" charset="0"/>
              <a:buChar char="•"/>
            </a:pPr>
            <a:r>
              <a:rPr lang="en-US" dirty="0">
                <a:solidFill>
                  <a:schemeClr val="tx1">
                    <a:lumMod val="95000"/>
                    <a:lumOff val="5000"/>
                  </a:schemeClr>
                </a:solidFill>
                <a:ea typeface="Calibri"/>
                <a:cs typeface="Calibri"/>
              </a:rPr>
              <a:t>We know about Linux Terminal, and shell scripting.</a:t>
            </a:r>
            <a:endParaRPr lang="en-US" spc="-1" dirty="0">
              <a:solidFill>
                <a:schemeClr val="tx1">
                  <a:lumMod val="95000"/>
                  <a:lumOff val="5000"/>
                </a:schemeClr>
              </a:solidFill>
            </a:endParaRPr>
          </a:p>
        </p:txBody>
      </p:sp>
      <p:pic>
        <p:nvPicPr>
          <p:cNvPr id="2" name="Picture 1">
            <a:extLst>
              <a:ext uri="{FF2B5EF4-FFF2-40B4-BE49-F238E27FC236}">
                <a16:creationId xmlns:a16="http://schemas.microsoft.com/office/drawing/2014/main" id="{7F0BB439-7BB4-9985-5D87-0FE19EA979E0}"/>
              </a:ext>
            </a:extLst>
          </p:cNvPr>
          <p:cNvPicPr>
            <a:picLocks noChangeAspect="1"/>
          </p:cNvPicPr>
          <p:nvPr/>
        </p:nvPicPr>
        <p:blipFill>
          <a:blip r:embed="rId3"/>
          <a:stretch>
            <a:fillRect/>
          </a:stretch>
        </p:blipFill>
        <p:spPr>
          <a:xfrm>
            <a:off x="5130628" y="1196029"/>
            <a:ext cx="3494389" cy="3494389"/>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extShape 1"/>
          <p:cNvSpPr txBox="1"/>
          <p:nvPr/>
        </p:nvSpPr>
        <p:spPr>
          <a:xfrm>
            <a:off x="151798" y="457200"/>
            <a:ext cx="1711127" cy="366462"/>
          </a:xfrm>
          <a:prstGeom prst="rect">
            <a:avLst/>
          </a:prstGeom>
          <a:noFill/>
          <a:ln w="0">
            <a:noFill/>
          </a:ln>
        </p:spPr>
        <p:txBody>
          <a:bodyPr lIns="68580" tIns="34290" rIns="68580" bIns="34290" anchor="b">
            <a:normAutofit/>
          </a:bodyPr>
          <a:lstStyle/>
          <a:p>
            <a:pPr>
              <a:lnSpc>
                <a:spcPct val="90000"/>
              </a:lnSpc>
            </a:pPr>
            <a:r>
              <a:rPr lang="en-US" sz="1600" b="1" spc="-1" dirty="0">
                <a:solidFill>
                  <a:srgbClr val="213163"/>
                </a:solidFill>
              </a:rPr>
              <a:t>Quiz</a:t>
            </a:r>
            <a:endParaRPr lang="en-US" sz="1600" dirty="0">
              <a:solidFill>
                <a:srgbClr val="213163"/>
              </a:solidFill>
            </a:endParaRPr>
          </a:p>
        </p:txBody>
      </p:sp>
      <p:sp>
        <p:nvSpPr>
          <p:cNvPr id="324" name="TextShape 2"/>
          <p:cNvSpPr txBox="1"/>
          <p:nvPr/>
        </p:nvSpPr>
        <p:spPr>
          <a:xfrm>
            <a:off x="151798" y="897101"/>
            <a:ext cx="4145882" cy="1617500"/>
          </a:xfrm>
          <a:prstGeom prst="rect">
            <a:avLst/>
          </a:prstGeom>
          <a:noFill/>
          <a:ln w="0">
            <a:noFill/>
          </a:ln>
        </p:spPr>
        <p:txBody>
          <a:bodyPr lIns="68580" tIns="34290" rIns="68580" bIns="34290" anchor="t">
            <a:noAutofit/>
          </a:bodyPr>
          <a:lstStyle/>
          <a:p>
            <a:pPr>
              <a:spcBef>
                <a:spcPts val="450"/>
              </a:spcBef>
            </a:pPr>
            <a:r>
              <a:rPr lang="en-IN" dirty="0">
                <a:solidFill>
                  <a:schemeClr val="tx1"/>
                </a:solidFill>
                <a:ea typeface="Calibri"/>
              </a:rPr>
              <a:t>1. Who founded Linux Kernel?</a:t>
            </a:r>
            <a:endParaRPr lang="en-IN" dirty="0">
              <a:solidFill>
                <a:schemeClr val="tx1"/>
              </a:solidFill>
            </a:endParaRPr>
          </a:p>
          <a:p>
            <a:pPr>
              <a:spcBef>
                <a:spcPts val="450"/>
              </a:spcBef>
            </a:pPr>
            <a:endParaRPr lang="en-IN" dirty="0">
              <a:solidFill>
                <a:schemeClr val="tx1"/>
              </a:solidFill>
              <a:ea typeface="Calibri"/>
            </a:endParaRPr>
          </a:p>
          <a:p>
            <a:pPr marL="342900" indent="-342900">
              <a:buFont typeface="+mj-lt"/>
              <a:buAutoNum type="alphaLcParenR"/>
            </a:pPr>
            <a:r>
              <a:rPr lang="en-IN" dirty="0">
                <a:solidFill>
                  <a:schemeClr val="tx1"/>
                </a:solidFill>
                <a:ea typeface="Calibri"/>
              </a:rPr>
              <a:t>Ken Thompson and Dennis Ritchie</a:t>
            </a:r>
            <a:endParaRPr lang="en-US" dirty="0">
              <a:solidFill>
                <a:schemeClr val="tx1"/>
              </a:solidFill>
            </a:endParaRPr>
          </a:p>
          <a:p>
            <a:pPr marL="342900" indent="-342900">
              <a:buFont typeface="+mj-lt"/>
              <a:buAutoNum type="alphaLcParenR"/>
            </a:pPr>
            <a:r>
              <a:rPr lang="en-IN" dirty="0">
                <a:solidFill>
                  <a:schemeClr val="tx1"/>
                </a:solidFill>
              </a:rPr>
              <a:t>Linus Torvalds</a:t>
            </a:r>
            <a:endParaRPr lang="en-US" dirty="0">
              <a:solidFill>
                <a:schemeClr val="tx1"/>
              </a:solidFill>
            </a:endParaRPr>
          </a:p>
          <a:p>
            <a:pPr marL="342900" indent="-342900">
              <a:buFont typeface="+mj-lt"/>
              <a:buAutoNum type="alphaLcParenR"/>
            </a:pPr>
            <a:r>
              <a:rPr lang="en-IN" dirty="0">
                <a:solidFill>
                  <a:schemeClr val="tx1"/>
                </a:solidFill>
              </a:rPr>
              <a:t>Linus Torvalds and Ken Thompson</a:t>
            </a:r>
            <a:endParaRPr lang="en-US" dirty="0">
              <a:solidFill>
                <a:schemeClr val="tx1"/>
              </a:solidFill>
            </a:endParaRPr>
          </a:p>
          <a:p>
            <a:pPr marL="342900" indent="-342900">
              <a:buFont typeface="+mj-lt"/>
              <a:buAutoNum type="alphaLcParenR"/>
            </a:pPr>
            <a:r>
              <a:rPr lang="en-IN" dirty="0">
                <a:solidFill>
                  <a:schemeClr val="tx1"/>
                </a:solidFill>
              </a:rPr>
              <a:t>Richard Stallman</a:t>
            </a:r>
            <a:endParaRPr lang="en-US" dirty="0">
              <a:solidFill>
                <a:schemeClr val="tx1"/>
              </a:solidFill>
            </a:endParaRPr>
          </a:p>
          <a:p>
            <a:pPr>
              <a:spcBef>
                <a:spcPts val="450"/>
              </a:spcBef>
            </a:pPr>
            <a:endParaRPr lang="en-IN" dirty="0">
              <a:solidFill>
                <a:schemeClr val="tx1"/>
              </a:solidFill>
            </a:endParaRPr>
          </a:p>
        </p:txBody>
      </p:sp>
      <p:pic>
        <p:nvPicPr>
          <p:cNvPr id="3" name="Picture 2" descr="A question mark on a black background&#10;&#10;Description automatically generated">
            <a:extLst>
              <a:ext uri="{FF2B5EF4-FFF2-40B4-BE49-F238E27FC236}">
                <a16:creationId xmlns:a16="http://schemas.microsoft.com/office/drawing/2014/main" id="{0B743D10-A1F3-EF0A-94F8-10BABE888376}"/>
              </a:ext>
            </a:extLst>
          </p:cNvPr>
          <p:cNvPicPr>
            <a:picLocks noChangeAspect="1"/>
          </p:cNvPicPr>
          <p:nvPr/>
        </p:nvPicPr>
        <p:blipFill>
          <a:blip r:embed="rId3"/>
          <a:stretch>
            <a:fillRect/>
          </a:stretch>
        </p:blipFill>
        <p:spPr>
          <a:xfrm>
            <a:off x="5330613" y="1005206"/>
            <a:ext cx="3018790" cy="3018790"/>
          </a:xfrm>
          <a:prstGeom prst="rect">
            <a:avLst/>
          </a:prstGeom>
        </p:spPr>
      </p:pic>
      <p:sp>
        <p:nvSpPr>
          <p:cNvPr id="5" name="Rectangle 4">
            <a:extLst>
              <a:ext uri="{FF2B5EF4-FFF2-40B4-BE49-F238E27FC236}">
                <a16:creationId xmlns:a16="http://schemas.microsoft.com/office/drawing/2014/main" id="{ED530D29-3162-5FBE-DBF9-36B5FD223780}"/>
              </a:ext>
            </a:extLst>
          </p:cNvPr>
          <p:cNvSpPr/>
          <p:nvPr/>
        </p:nvSpPr>
        <p:spPr>
          <a:xfrm>
            <a:off x="228599" y="4240160"/>
            <a:ext cx="8492067" cy="579490"/>
          </a:xfrm>
          <a:prstGeom prst="rect">
            <a:avLst/>
          </a:prstGeom>
          <a:solidFill>
            <a:srgbClr val="EBF2FF"/>
          </a:solidFill>
          <a:ln w="9525">
            <a:solidFill>
              <a:srgbClr val="B9D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715518" rtl="0" eaLnBrk="1" latinLnBrk="0" hangingPunct="1">
              <a:defRPr sz="1409" kern="1200">
                <a:solidFill>
                  <a:schemeClr val="tx1"/>
                </a:solidFill>
                <a:latin typeface="+mn-lt"/>
                <a:ea typeface="+mn-ea"/>
                <a:cs typeface="+mn-cs"/>
              </a:defRPr>
            </a:lvl1pPr>
            <a:lvl2pPr marL="357759" algn="l" defTabSz="715518" rtl="0" eaLnBrk="1" latinLnBrk="0" hangingPunct="1">
              <a:defRPr sz="1409" kern="1200">
                <a:solidFill>
                  <a:schemeClr val="tx1"/>
                </a:solidFill>
                <a:latin typeface="+mn-lt"/>
                <a:ea typeface="+mn-ea"/>
                <a:cs typeface="+mn-cs"/>
              </a:defRPr>
            </a:lvl2pPr>
            <a:lvl3pPr marL="715518" algn="l" defTabSz="715518" rtl="0" eaLnBrk="1" latinLnBrk="0" hangingPunct="1">
              <a:defRPr sz="1409" kern="1200">
                <a:solidFill>
                  <a:schemeClr val="tx1"/>
                </a:solidFill>
                <a:latin typeface="+mn-lt"/>
                <a:ea typeface="+mn-ea"/>
                <a:cs typeface="+mn-cs"/>
              </a:defRPr>
            </a:lvl3pPr>
            <a:lvl4pPr marL="1073277" algn="l" defTabSz="715518" rtl="0" eaLnBrk="1" latinLnBrk="0" hangingPunct="1">
              <a:defRPr sz="1409" kern="1200">
                <a:solidFill>
                  <a:schemeClr val="tx1"/>
                </a:solidFill>
                <a:latin typeface="+mn-lt"/>
                <a:ea typeface="+mn-ea"/>
                <a:cs typeface="+mn-cs"/>
              </a:defRPr>
            </a:lvl4pPr>
            <a:lvl5pPr marL="1431036" algn="l" defTabSz="715518" rtl="0" eaLnBrk="1" latinLnBrk="0" hangingPunct="1">
              <a:defRPr sz="1409" kern="1200">
                <a:solidFill>
                  <a:schemeClr val="tx1"/>
                </a:solidFill>
                <a:latin typeface="+mn-lt"/>
                <a:ea typeface="+mn-ea"/>
                <a:cs typeface="+mn-cs"/>
              </a:defRPr>
            </a:lvl5pPr>
            <a:lvl6pPr marL="1788795" algn="l" defTabSz="715518" rtl="0" eaLnBrk="1" latinLnBrk="0" hangingPunct="1">
              <a:defRPr sz="1409" kern="1200">
                <a:solidFill>
                  <a:schemeClr val="tx1"/>
                </a:solidFill>
                <a:latin typeface="+mn-lt"/>
                <a:ea typeface="+mn-ea"/>
                <a:cs typeface="+mn-cs"/>
              </a:defRPr>
            </a:lvl6pPr>
            <a:lvl7pPr marL="2146554" algn="l" defTabSz="715518" rtl="0" eaLnBrk="1" latinLnBrk="0" hangingPunct="1">
              <a:defRPr sz="1409" kern="1200">
                <a:solidFill>
                  <a:schemeClr val="tx1"/>
                </a:solidFill>
                <a:latin typeface="+mn-lt"/>
                <a:ea typeface="+mn-ea"/>
                <a:cs typeface="+mn-cs"/>
              </a:defRPr>
            </a:lvl7pPr>
            <a:lvl8pPr marL="2504313" algn="l" defTabSz="715518" rtl="0" eaLnBrk="1" latinLnBrk="0" hangingPunct="1">
              <a:defRPr sz="1409" kern="1200">
                <a:solidFill>
                  <a:schemeClr val="tx1"/>
                </a:solidFill>
                <a:latin typeface="+mn-lt"/>
                <a:ea typeface="+mn-ea"/>
                <a:cs typeface="+mn-cs"/>
              </a:defRPr>
            </a:lvl8pPr>
            <a:lvl9pPr marL="2862072" algn="l" defTabSz="715518" rtl="0" eaLnBrk="1" latinLnBrk="0" hangingPunct="1">
              <a:defRPr sz="1409" kern="1200">
                <a:solidFill>
                  <a:schemeClr val="tx1"/>
                </a:solidFill>
                <a:latin typeface="+mn-lt"/>
                <a:ea typeface="+mn-ea"/>
                <a:cs typeface="+mn-cs"/>
              </a:defRPr>
            </a:lvl9pPr>
          </a:lstStyle>
          <a:p>
            <a:pPr algn="ctr"/>
            <a:endParaRPr lang="en-US" sz="1644"/>
          </a:p>
        </p:txBody>
      </p:sp>
      <p:sp>
        <p:nvSpPr>
          <p:cNvPr id="6" name="TextBox 5">
            <a:extLst>
              <a:ext uri="{FF2B5EF4-FFF2-40B4-BE49-F238E27FC236}">
                <a16:creationId xmlns:a16="http://schemas.microsoft.com/office/drawing/2014/main" id="{AB17D104-58F1-1B1C-D6F7-EA91DEA5A187}"/>
              </a:ext>
            </a:extLst>
          </p:cNvPr>
          <p:cNvSpPr txBox="1"/>
          <p:nvPr/>
        </p:nvSpPr>
        <p:spPr>
          <a:xfrm>
            <a:off x="268165" y="4274510"/>
            <a:ext cx="4757306" cy="510790"/>
          </a:xfrm>
          <a:prstGeom prst="rect">
            <a:avLst/>
          </a:prstGeom>
          <a:noFill/>
        </p:spPr>
        <p:txBody>
          <a:bodyPr rot="0" spcFirstLastPara="0" vertOverflow="overflow" horzOverflow="overflow" vert="horz" wrap="square" lIns="79131" tIns="39565" rIns="79131" bIns="39565" numCol="1" spcCol="0" rtlCol="0" fromWordArt="0" anchor="t" anchorCtr="0" forceAA="0" compatLnSpc="1">
            <a:prstTxWarp prst="textNoShape">
              <a:avLst/>
            </a:prstTxWarp>
            <a:spAutoFit/>
          </a:bodyPr>
          <a:lstStyle>
            <a:defPPr>
              <a:defRPr lang="en-US"/>
            </a:defPPr>
            <a:lvl1pPr marL="0" algn="l" defTabSz="715518" rtl="0" eaLnBrk="1" latinLnBrk="0" hangingPunct="1">
              <a:defRPr sz="1409" kern="1200">
                <a:solidFill>
                  <a:schemeClr val="tx1"/>
                </a:solidFill>
                <a:latin typeface="+mn-lt"/>
                <a:ea typeface="+mn-ea"/>
                <a:cs typeface="+mn-cs"/>
              </a:defRPr>
            </a:lvl1pPr>
            <a:lvl2pPr marL="357759" algn="l" defTabSz="715518" rtl="0" eaLnBrk="1" latinLnBrk="0" hangingPunct="1">
              <a:defRPr sz="1409" kern="1200">
                <a:solidFill>
                  <a:schemeClr val="tx1"/>
                </a:solidFill>
                <a:latin typeface="+mn-lt"/>
                <a:ea typeface="+mn-ea"/>
                <a:cs typeface="+mn-cs"/>
              </a:defRPr>
            </a:lvl2pPr>
            <a:lvl3pPr marL="715518" algn="l" defTabSz="715518" rtl="0" eaLnBrk="1" latinLnBrk="0" hangingPunct="1">
              <a:defRPr sz="1409" kern="1200">
                <a:solidFill>
                  <a:schemeClr val="tx1"/>
                </a:solidFill>
                <a:latin typeface="+mn-lt"/>
                <a:ea typeface="+mn-ea"/>
                <a:cs typeface="+mn-cs"/>
              </a:defRPr>
            </a:lvl3pPr>
            <a:lvl4pPr marL="1073277" algn="l" defTabSz="715518" rtl="0" eaLnBrk="1" latinLnBrk="0" hangingPunct="1">
              <a:defRPr sz="1409" kern="1200">
                <a:solidFill>
                  <a:schemeClr val="tx1"/>
                </a:solidFill>
                <a:latin typeface="+mn-lt"/>
                <a:ea typeface="+mn-ea"/>
                <a:cs typeface="+mn-cs"/>
              </a:defRPr>
            </a:lvl4pPr>
            <a:lvl5pPr marL="1431036" algn="l" defTabSz="715518" rtl="0" eaLnBrk="1" latinLnBrk="0" hangingPunct="1">
              <a:defRPr sz="1409" kern="1200">
                <a:solidFill>
                  <a:schemeClr val="tx1"/>
                </a:solidFill>
                <a:latin typeface="+mn-lt"/>
                <a:ea typeface="+mn-ea"/>
                <a:cs typeface="+mn-cs"/>
              </a:defRPr>
            </a:lvl5pPr>
            <a:lvl6pPr marL="1788795" algn="l" defTabSz="715518" rtl="0" eaLnBrk="1" latinLnBrk="0" hangingPunct="1">
              <a:defRPr sz="1409" kern="1200">
                <a:solidFill>
                  <a:schemeClr val="tx1"/>
                </a:solidFill>
                <a:latin typeface="+mn-lt"/>
                <a:ea typeface="+mn-ea"/>
                <a:cs typeface="+mn-cs"/>
              </a:defRPr>
            </a:lvl6pPr>
            <a:lvl7pPr marL="2146554" algn="l" defTabSz="715518" rtl="0" eaLnBrk="1" latinLnBrk="0" hangingPunct="1">
              <a:defRPr sz="1409" kern="1200">
                <a:solidFill>
                  <a:schemeClr val="tx1"/>
                </a:solidFill>
                <a:latin typeface="+mn-lt"/>
                <a:ea typeface="+mn-ea"/>
                <a:cs typeface="+mn-cs"/>
              </a:defRPr>
            </a:lvl7pPr>
            <a:lvl8pPr marL="2504313" algn="l" defTabSz="715518" rtl="0" eaLnBrk="1" latinLnBrk="0" hangingPunct="1">
              <a:defRPr sz="1409" kern="1200">
                <a:solidFill>
                  <a:schemeClr val="tx1"/>
                </a:solidFill>
                <a:latin typeface="+mn-lt"/>
                <a:ea typeface="+mn-ea"/>
                <a:cs typeface="+mn-cs"/>
              </a:defRPr>
            </a:lvl8pPr>
            <a:lvl9pPr marL="2862072" algn="l" defTabSz="715518" rtl="0" eaLnBrk="1" latinLnBrk="0" hangingPunct="1">
              <a:defRPr sz="1409" kern="1200">
                <a:solidFill>
                  <a:schemeClr val="tx1"/>
                </a:solidFill>
                <a:latin typeface="+mn-lt"/>
                <a:ea typeface="+mn-ea"/>
                <a:cs typeface="+mn-cs"/>
              </a:defRPr>
            </a:lvl9pPr>
          </a:lstStyle>
          <a:p>
            <a:r>
              <a:rPr lang="en-IN" sz="1400" b="1" dirty="0"/>
              <a:t>Answer: b</a:t>
            </a:r>
          </a:p>
          <a:p>
            <a:r>
              <a:rPr lang="en-US" sz="1400" dirty="0">
                <a:cs typeface="Arial"/>
              </a:rPr>
              <a:t>Linus Torvalds</a:t>
            </a:r>
          </a:p>
        </p:txBody>
      </p:sp>
    </p:spTree>
    <p:extLst>
      <p:ext uri="{BB962C8B-B14F-4D97-AF65-F5344CB8AC3E}">
        <p14:creationId xmlns:p14="http://schemas.microsoft.com/office/powerpoint/2010/main" val="29630247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TextShape 2"/>
          <p:cNvSpPr txBox="1"/>
          <p:nvPr/>
        </p:nvSpPr>
        <p:spPr>
          <a:xfrm>
            <a:off x="159418" y="896113"/>
            <a:ext cx="5768942" cy="1412748"/>
          </a:xfrm>
          <a:prstGeom prst="rect">
            <a:avLst/>
          </a:prstGeom>
          <a:noFill/>
          <a:ln w="0">
            <a:noFill/>
          </a:ln>
        </p:spPr>
        <p:txBody>
          <a:bodyPr lIns="68580" tIns="34290" rIns="68580" bIns="34290" anchor="t">
            <a:noAutofit/>
          </a:bodyPr>
          <a:lstStyle/>
          <a:p>
            <a:r>
              <a:rPr lang="en-IN" dirty="0">
                <a:cs typeface="Segoe UI"/>
              </a:rPr>
              <a:t>2. Which symbol represents the top-level directory</a:t>
            </a:r>
            <a:r>
              <a:rPr lang="en-IN" dirty="0">
                <a:ea typeface="Calibri"/>
                <a:cs typeface="Segoe UI"/>
              </a:rPr>
              <a:t>?</a:t>
            </a:r>
          </a:p>
          <a:p>
            <a:endParaRPr lang="en-US" dirty="0">
              <a:cs typeface="Segoe UI"/>
            </a:endParaRPr>
          </a:p>
          <a:p>
            <a:pPr marL="342900" indent="-342900">
              <a:buFont typeface="+mj-lt"/>
              <a:buAutoNum type="alphaLcParenR"/>
            </a:pPr>
            <a:r>
              <a:rPr lang="en-IN" dirty="0">
                <a:cs typeface="Segoe UI"/>
              </a:rPr>
              <a:t>~</a:t>
            </a:r>
            <a:endParaRPr lang="en-IN" dirty="0"/>
          </a:p>
          <a:p>
            <a:pPr marL="342900" indent="-342900">
              <a:buFont typeface="+mj-lt"/>
              <a:buAutoNum type="alphaLcParenR"/>
            </a:pPr>
            <a:r>
              <a:rPr lang="en-IN" dirty="0">
                <a:cs typeface="Segoe UI"/>
              </a:rPr>
              <a:t>@</a:t>
            </a:r>
            <a:endParaRPr lang="en-US" dirty="0"/>
          </a:p>
          <a:p>
            <a:pPr marL="342900" indent="-342900">
              <a:buFont typeface="+mj-lt"/>
              <a:buAutoNum type="alphaLcParenR"/>
            </a:pPr>
            <a:r>
              <a:rPr lang="en-IN" dirty="0">
                <a:cs typeface="Segoe UI"/>
              </a:rPr>
              <a:t>#</a:t>
            </a:r>
            <a:endParaRPr lang="en-US" dirty="0"/>
          </a:p>
          <a:p>
            <a:pPr marL="342900" indent="-342900">
              <a:buFont typeface="+mj-lt"/>
              <a:buAutoNum type="alphaLcParenR"/>
            </a:pPr>
            <a:r>
              <a:rPr lang="en-IN" dirty="0">
                <a:cs typeface="Segoe UI"/>
              </a:rPr>
              <a:t>/</a:t>
            </a:r>
            <a:endParaRPr lang="en-US" dirty="0"/>
          </a:p>
          <a:p>
            <a:pPr>
              <a:spcBef>
                <a:spcPts val="450"/>
              </a:spcBef>
            </a:pPr>
            <a:endParaRPr lang="en-IN" dirty="0">
              <a:solidFill>
                <a:srgbClr val="373E3F"/>
              </a:solidFill>
            </a:endParaRPr>
          </a:p>
        </p:txBody>
      </p:sp>
      <p:sp>
        <p:nvSpPr>
          <p:cNvPr id="2" name="Rectangle 1">
            <a:extLst>
              <a:ext uri="{FF2B5EF4-FFF2-40B4-BE49-F238E27FC236}">
                <a16:creationId xmlns:a16="http://schemas.microsoft.com/office/drawing/2014/main" id="{7F9B4379-6D99-C758-9587-B8609EE78C41}"/>
              </a:ext>
            </a:extLst>
          </p:cNvPr>
          <p:cNvSpPr/>
          <p:nvPr/>
        </p:nvSpPr>
        <p:spPr>
          <a:xfrm>
            <a:off x="228599" y="4240160"/>
            <a:ext cx="8492067" cy="579490"/>
          </a:xfrm>
          <a:prstGeom prst="rect">
            <a:avLst/>
          </a:prstGeom>
          <a:solidFill>
            <a:srgbClr val="EBF2FF"/>
          </a:solidFill>
          <a:ln w="9525">
            <a:solidFill>
              <a:srgbClr val="B9D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715518" rtl="0" eaLnBrk="1" latinLnBrk="0" hangingPunct="1">
              <a:defRPr sz="1409" kern="1200">
                <a:solidFill>
                  <a:schemeClr val="tx1"/>
                </a:solidFill>
                <a:latin typeface="+mn-lt"/>
                <a:ea typeface="+mn-ea"/>
                <a:cs typeface="+mn-cs"/>
              </a:defRPr>
            </a:lvl1pPr>
            <a:lvl2pPr marL="357759" algn="l" defTabSz="715518" rtl="0" eaLnBrk="1" latinLnBrk="0" hangingPunct="1">
              <a:defRPr sz="1409" kern="1200">
                <a:solidFill>
                  <a:schemeClr val="tx1"/>
                </a:solidFill>
                <a:latin typeface="+mn-lt"/>
                <a:ea typeface="+mn-ea"/>
                <a:cs typeface="+mn-cs"/>
              </a:defRPr>
            </a:lvl2pPr>
            <a:lvl3pPr marL="715518" algn="l" defTabSz="715518" rtl="0" eaLnBrk="1" latinLnBrk="0" hangingPunct="1">
              <a:defRPr sz="1409" kern="1200">
                <a:solidFill>
                  <a:schemeClr val="tx1"/>
                </a:solidFill>
                <a:latin typeface="+mn-lt"/>
                <a:ea typeface="+mn-ea"/>
                <a:cs typeface="+mn-cs"/>
              </a:defRPr>
            </a:lvl3pPr>
            <a:lvl4pPr marL="1073277" algn="l" defTabSz="715518" rtl="0" eaLnBrk="1" latinLnBrk="0" hangingPunct="1">
              <a:defRPr sz="1409" kern="1200">
                <a:solidFill>
                  <a:schemeClr val="tx1"/>
                </a:solidFill>
                <a:latin typeface="+mn-lt"/>
                <a:ea typeface="+mn-ea"/>
                <a:cs typeface="+mn-cs"/>
              </a:defRPr>
            </a:lvl4pPr>
            <a:lvl5pPr marL="1431036" algn="l" defTabSz="715518" rtl="0" eaLnBrk="1" latinLnBrk="0" hangingPunct="1">
              <a:defRPr sz="1409" kern="1200">
                <a:solidFill>
                  <a:schemeClr val="tx1"/>
                </a:solidFill>
                <a:latin typeface="+mn-lt"/>
                <a:ea typeface="+mn-ea"/>
                <a:cs typeface="+mn-cs"/>
              </a:defRPr>
            </a:lvl5pPr>
            <a:lvl6pPr marL="1788795" algn="l" defTabSz="715518" rtl="0" eaLnBrk="1" latinLnBrk="0" hangingPunct="1">
              <a:defRPr sz="1409" kern="1200">
                <a:solidFill>
                  <a:schemeClr val="tx1"/>
                </a:solidFill>
                <a:latin typeface="+mn-lt"/>
                <a:ea typeface="+mn-ea"/>
                <a:cs typeface="+mn-cs"/>
              </a:defRPr>
            </a:lvl6pPr>
            <a:lvl7pPr marL="2146554" algn="l" defTabSz="715518" rtl="0" eaLnBrk="1" latinLnBrk="0" hangingPunct="1">
              <a:defRPr sz="1409" kern="1200">
                <a:solidFill>
                  <a:schemeClr val="tx1"/>
                </a:solidFill>
                <a:latin typeface="+mn-lt"/>
                <a:ea typeface="+mn-ea"/>
                <a:cs typeface="+mn-cs"/>
              </a:defRPr>
            </a:lvl7pPr>
            <a:lvl8pPr marL="2504313" algn="l" defTabSz="715518" rtl="0" eaLnBrk="1" latinLnBrk="0" hangingPunct="1">
              <a:defRPr sz="1409" kern="1200">
                <a:solidFill>
                  <a:schemeClr val="tx1"/>
                </a:solidFill>
                <a:latin typeface="+mn-lt"/>
                <a:ea typeface="+mn-ea"/>
                <a:cs typeface="+mn-cs"/>
              </a:defRPr>
            </a:lvl8pPr>
            <a:lvl9pPr marL="2862072" algn="l" defTabSz="715518" rtl="0" eaLnBrk="1" latinLnBrk="0" hangingPunct="1">
              <a:defRPr sz="1409" kern="1200">
                <a:solidFill>
                  <a:schemeClr val="tx1"/>
                </a:solidFill>
                <a:latin typeface="+mn-lt"/>
                <a:ea typeface="+mn-ea"/>
                <a:cs typeface="+mn-cs"/>
              </a:defRPr>
            </a:lvl9pPr>
          </a:lstStyle>
          <a:p>
            <a:pPr algn="ctr"/>
            <a:endParaRPr lang="en-US" sz="1644"/>
          </a:p>
        </p:txBody>
      </p:sp>
      <p:sp>
        <p:nvSpPr>
          <p:cNvPr id="3" name="TextBox 2">
            <a:extLst>
              <a:ext uri="{FF2B5EF4-FFF2-40B4-BE49-F238E27FC236}">
                <a16:creationId xmlns:a16="http://schemas.microsoft.com/office/drawing/2014/main" id="{104115CA-8B93-6582-4C32-892D50B5384C}"/>
              </a:ext>
            </a:extLst>
          </p:cNvPr>
          <p:cNvSpPr txBox="1"/>
          <p:nvPr/>
        </p:nvSpPr>
        <p:spPr>
          <a:xfrm>
            <a:off x="268165" y="4274510"/>
            <a:ext cx="4757306" cy="510790"/>
          </a:xfrm>
          <a:prstGeom prst="rect">
            <a:avLst/>
          </a:prstGeom>
          <a:noFill/>
        </p:spPr>
        <p:txBody>
          <a:bodyPr rot="0" spcFirstLastPara="0" vertOverflow="overflow" horzOverflow="overflow" vert="horz" wrap="square" lIns="79131" tIns="39565" rIns="79131" bIns="39565" numCol="1" spcCol="0" rtlCol="0" fromWordArt="0" anchor="t" anchorCtr="0" forceAA="0" compatLnSpc="1">
            <a:prstTxWarp prst="textNoShape">
              <a:avLst/>
            </a:prstTxWarp>
            <a:spAutoFit/>
          </a:bodyPr>
          <a:lstStyle>
            <a:defPPr>
              <a:defRPr lang="en-US"/>
            </a:defPPr>
            <a:lvl1pPr marL="0" algn="l" defTabSz="715518" rtl="0" eaLnBrk="1" latinLnBrk="0" hangingPunct="1">
              <a:defRPr sz="1409" kern="1200">
                <a:solidFill>
                  <a:schemeClr val="tx1"/>
                </a:solidFill>
                <a:latin typeface="+mn-lt"/>
                <a:ea typeface="+mn-ea"/>
                <a:cs typeface="+mn-cs"/>
              </a:defRPr>
            </a:lvl1pPr>
            <a:lvl2pPr marL="357759" algn="l" defTabSz="715518" rtl="0" eaLnBrk="1" latinLnBrk="0" hangingPunct="1">
              <a:defRPr sz="1409" kern="1200">
                <a:solidFill>
                  <a:schemeClr val="tx1"/>
                </a:solidFill>
                <a:latin typeface="+mn-lt"/>
                <a:ea typeface="+mn-ea"/>
                <a:cs typeface="+mn-cs"/>
              </a:defRPr>
            </a:lvl2pPr>
            <a:lvl3pPr marL="715518" algn="l" defTabSz="715518" rtl="0" eaLnBrk="1" latinLnBrk="0" hangingPunct="1">
              <a:defRPr sz="1409" kern="1200">
                <a:solidFill>
                  <a:schemeClr val="tx1"/>
                </a:solidFill>
                <a:latin typeface="+mn-lt"/>
                <a:ea typeface="+mn-ea"/>
                <a:cs typeface="+mn-cs"/>
              </a:defRPr>
            </a:lvl3pPr>
            <a:lvl4pPr marL="1073277" algn="l" defTabSz="715518" rtl="0" eaLnBrk="1" latinLnBrk="0" hangingPunct="1">
              <a:defRPr sz="1409" kern="1200">
                <a:solidFill>
                  <a:schemeClr val="tx1"/>
                </a:solidFill>
                <a:latin typeface="+mn-lt"/>
                <a:ea typeface="+mn-ea"/>
                <a:cs typeface="+mn-cs"/>
              </a:defRPr>
            </a:lvl4pPr>
            <a:lvl5pPr marL="1431036" algn="l" defTabSz="715518" rtl="0" eaLnBrk="1" latinLnBrk="0" hangingPunct="1">
              <a:defRPr sz="1409" kern="1200">
                <a:solidFill>
                  <a:schemeClr val="tx1"/>
                </a:solidFill>
                <a:latin typeface="+mn-lt"/>
                <a:ea typeface="+mn-ea"/>
                <a:cs typeface="+mn-cs"/>
              </a:defRPr>
            </a:lvl5pPr>
            <a:lvl6pPr marL="1788795" algn="l" defTabSz="715518" rtl="0" eaLnBrk="1" latinLnBrk="0" hangingPunct="1">
              <a:defRPr sz="1409" kern="1200">
                <a:solidFill>
                  <a:schemeClr val="tx1"/>
                </a:solidFill>
                <a:latin typeface="+mn-lt"/>
                <a:ea typeface="+mn-ea"/>
                <a:cs typeface="+mn-cs"/>
              </a:defRPr>
            </a:lvl6pPr>
            <a:lvl7pPr marL="2146554" algn="l" defTabSz="715518" rtl="0" eaLnBrk="1" latinLnBrk="0" hangingPunct="1">
              <a:defRPr sz="1409" kern="1200">
                <a:solidFill>
                  <a:schemeClr val="tx1"/>
                </a:solidFill>
                <a:latin typeface="+mn-lt"/>
                <a:ea typeface="+mn-ea"/>
                <a:cs typeface="+mn-cs"/>
              </a:defRPr>
            </a:lvl7pPr>
            <a:lvl8pPr marL="2504313" algn="l" defTabSz="715518" rtl="0" eaLnBrk="1" latinLnBrk="0" hangingPunct="1">
              <a:defRPr sz="1409" kern="1200">
                <a:solidFill>
                  <a:schemeClr val="tx1"/>
                </a:solidFill>
                <a:latin typeface="+mn-lt"/>
                <a:ea typeface="+mn-ea"/>
                <a:cs typeface="+mn-cs"/>
              </a:defRPr>
            </a:lvl8pPr>
            <a:lvl9pPr marL="2862072" algn="l" defTabSz="715518" rtl="0" eaLnBrk="1" latinLnBrk="0" hangingPunct="1">
              <a:defRPr sz="1409" kern="1200">
                <a:solidFill>
                  <a:schemeClr val="tx1"/>
                </a:solidFill>
                <a:latin typeface="+mn-lt"/>
                <a:ea typeface="+mn-ea"/>
                <a:cs typeface="+mn-cs"/>
              </a:defRPr>
            </a:lvl9pPr>
          </a:lstStyle>
          <a:p>
            <a:r>
              <a:rPr lang="en-IN" sz="1400" b="1" dirty="0"/>
              <a:t>Answer: d</a:t>
            </a:r>
          </a:p>
          <a:p>
            <a:r>
              <a:rPr lang="en-US" sz="1400" dirty="0">
                <a:cs typeface="Arial"/>
              </a:rPr>
              <a:t>/</a:t>
            </a:r>
          </a:p>
        </p:txBody>
      </p:sp>
      <p:sp>
        <p:nvSpPr>
          <p:cNvPr id="4" name="TextShape 1">
            <a:extLst>
              <a:ext uri="{FF2B5EF4-FFF2-40B4-BE49-F238E27FC236}">
                <a16:creationId xmlns:a16="http://schemas.microsoft.com/office/drawing/2014/main" id="{D371E1CB-7895-1079-D983-8A7C8FAF5F63}"/>
              </a:ext>
            </a:extLst>
          </p:cNvPr>
          <p:cNvSpPr txBox="1"/>
          <p:nvPr/>
        </p:nvSpPr>
        <p:spPr>
          <a:xfrm>
            <a:off x="151798" y="457200"/>
            <a:ext cx="1711127" cy="366462"/>
          </a:xfrm>
          <a:prstGeom prst="rect">
            <a:avLst/>
          </a:prstGeom>
          <a:noFill/>
          <a:ln w="0">
            <a:noFill/>
          </a:ln>
        </p:spPr>
        <p:txBody>
          <a:bodyPr lIns="68580" tIns="34290" rIns="68580" bIns="34290" anchor="b">
            <a:normAutofit/>
          </a:bodyPr>
          <a:lstStyle/>
          <a:p>
            <a:pPr>
              <a:lnSpc>
                <a:spcPct val="90000"/>
              </a:lnSpc>
            </a:pPr>
            <a:r>
              <a:rPr lang="en-US" sz="1600" b="1" spc="-1" dirty="0">
                <a:solidFill>
                  <a:srgbClr val="213163"/>
                </a:solidFill>
              </a:rPr>
              <a:t>Quiz</a:t>
            </a:r>
            <a:endParaRPr lang="en-US" sz="1600" dirty="0">
              <a:solidFill>
                <a:srgbClr val="213163"/>
              </a:solidFill>
            </a:endParaRPr>
          </a:p>
        </p:txBody>
      </p:sp>
      <p:pic>
        <p:nvPicPr>
          <p:cNvPr id="5" name="Picture 4" descr="A question mark on a black background&#10;&#10;Description automatically generated">
            <a:extLst>
              <a:ext uri="{FF2B5EF4-FFF2-40B4-BE49-F238E27FC236}">
                <a16:creationId xmlns:a16="http://schemas.microsoft.com/office/drawing/2014/main" id="{F13389ED-961D-384C-ED5F-D2EB8A10DD43}"/>
              </a:ext>
            </a:extLst>
          </p:cNvPr>
          <p:cNvPicPr>
            <a:picLocks noChangeAspect="1"/>
          </p:cNvPicPr>
          <p:nvPr/>
        </p:nvPicPr>
        <p:blipFill>
          <a:blip r:embed="rId3"/>
          <a:stretch>
            <a:fillRect/>
          </a:stretch>
        </p:blipFill>
        <p:spPr>
          <a:xfrm>
            <a:off x="5330613" y="1005206"/>
            <a:ext cx="3018790" cy="3018790"/>
          </a:xfrm>
          <a:prstGeom prst="rect">
            <a:avLst/>
          </a:prstGeom>
        </p:spPr>
      </p:pic>
    </p:spTree>
    <p:extLst>
      <p:ext uri="{BB962C8B-B14F-4D97-AF65-F5344CB8AC3E}">
        <p14:creationId xmlns:p14="http://schemas.microsoft.com/office/powerpoint/2010/main" val="26706165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TextShape 2"/>
          <p:cNvSpPr txBox="1"/>
          <p:nvPr/>
        </p:nvSpPr>
        <p:spPr>
          <a:xfrm>
            <a:off x="159418" y="904721"/>
            <a:ext cx="5151722" cy="1434620"/>
          </a:xfrm>
          <a:prstGeom prst="rect">
            <a:avLst/>
          </a:prstGeom>
          <a:noFill/>
          <a:ln w="0">
            <a:noFill/>
          </a:ln>
        </p:spPr>
        <p:txBody>
          <a:bodyPr lIns="68580" tIns="34290" rIns="68580" bIns="34290" anchor="t">
            <a:noAutofit/>
          </a:bodyPr>
          <a:lstStyle/>
          <a:p>
            <a:r>
              <a:rPr lang="en-IN" dirty="0">
                <a:ea typeface="+mn-lt"/>
                <a:cs typeface="+mn-lt"/>
              </a:rPr>
              <a:t>3. Which symbol represents the user's home directory?</a:t>
            </a:r>
            <a:endParaRPr lang="en-US" dirty="0">
              <a:ea typeface="+mn-lt"/>
              <a:cs typeface="+mn-lt"/>
            </a:endParaRPr>
          </a:p>
          <a:p>
            <a:endParaRPr lang="en-IN" dirty="0">
              <a:ea typeface="+mn-lt"/>
              <a:cs typeface="+mn-lt"/>
            </a:endParaRPr>
          </a:p>
          <a:p>
            <a:pPr marL="342900" indent="-342900">
              <a:buFont typeface="+mj-lt"/>
              <a:buAutoNum type="alphaLcParenR"/>
            </a:pPr>
            <a:r>
              <a:rPr lang="en-IN" dirty="0">
                <a:ea typeface="+mn-lt"/>
                <a:cs typeface="+mn-lt"/>
              </a:rPr>
              <a:t>~</a:t>
            </a:r>
          </a:p>
          <a:p>
            <a:pPr marL="342900" indent="-342900">
              <a:buFont typeface="+mj-lt"/>
              <a:buAutoNum type="alphaLcParenR"/>
            </a:pPr>
            <a:r>
              <a:rPr lang="en-IN" dirty="0">
                <a:ea typeface="+mn-lt"/>
                <a:cs typeface="+mn-lt"/>
              </a:rPr>
              <a:t>@</a:t>
            </a:r>
            <a:endParaRPr lang="en-US" dirty="0">
              <a:ea typeface="+mn-lt"/>
              <a:cs typeface="+mn-lt"/>
            </a:endParaRPr>
          </a:p>
          <a:p>
            <a:pPr marL="342900" indent="-342900">
              <a:buFont typeface="+mj-lt"/>
              <a:buAutoNum type="alphaLcParenR"/>
            </a:pPr>
            <a:r>
              <a:rPr lang="en-IN" dirty="0">
                <a:ea typeface="+mn-lt"/>
                <a:cs typeface="+mn-lt"/>
              </a:rPr>
              <a:t>#</a:t>
            </a:r>
            <a:endParaRPr lang="en-US" dirty="0">
              <a:ea typeface="+mn-lt"/>
              <a:cs typeface="+mn-lt"/>
            </a:endParaRPr>
          </a:p>
          <a:p>
            <a:pPr marL="342900" indent="-342900">
              <a:buFont typeface="+mj-lt"/>
              <a:buAutoNum type="alphaLcParenR"/>
            </a:pPr>
            <a:r>
              <a:rPr lang="en-IN" dirty="0">
                <a:ea typeface="+mn-lt"/>
                <a:cs typeface="+mn-lt"/>
              </a:rPr>
              <a:t>/</a:t>
            </a:r>
            <a:endParaRPr lang="en-US" dirty="0">
              <a:ea typeface="+mn-lt"/>
              <a:cs typeface="+mn-lt"/>
            </a:endParaRPr>
          </a:p>
          <a:p>
            <a:endParaRPr lang="en-IN" dirty="0">
              <a:cs typeface="Segoe UI"/>
            </a:endParaRPr>
          </a:p>
        </p:txBody>
      </p:sp>
      <p:sp>
        <p:nvSpPr>
          <p:cNvPr id="2" name="TextShape 1">
            <a:extLst>
              <a:ext uri="{FF2B5EF4-FFF2-40B4-BE49-F238E27FC236}">
                <a16:creationId xmlns:a16="http://schemas.microsoft.com/office/drawing/2014/main" id="{017B6F75-5C5A-EC15-7FDA-E9E16B02CDA6}"/>
              </a:ext>
            </a:extLst>
          </p:cNvPr>
          <p:cNvSpPr txBox="1"/>
          <p:nvPr/>
        </p:nvSpPr>
        <p:spPr>
          <a:xfrm>
            <a:off x="151798" y="457200"/>
            <a:ext cx="1711127" cy="366462"/>
          </a:xfrm>
          <a:prstGeom prst="rect">
            <a:avLst/>
          </a:prstGeom>
          <a:noFill/>
          <a:ln w="0">
            <a:noFill/>
          </a:ln>
        </p:spPr>
        <p:txBody>
          <a:bodyPr lIns="68580" tIns="34290" rIns="68580" bIns="34290" anchor="b">
            <a:normAutofit/>
          </a:bodyPr>
          <a:lstStyle/>
          <a:p>
            <a:pPr>
              <a:lnSpc>
                <a:spcPct val="90000"/>
              </a:lnSpc>
            </a:pPr>
            <a:r>
              <a:rPr lang="en-US" sz="1600" b="1" spc="-1" dirty="0">
                <a:solidFill>
                  <a:srgbClr val="213163"/>
                </a:solidFill>
              </a:rPr>
              <a:t>Quiz</a:t>
            </a:r>
            <a:endParaRPr lang="en-US" sz="1600" dirty="0">
              <a:solidFill>
                <a:srgbClr val="213163"/>
              </a:solidFill>
            </a:endParaRPr>
          </a:p>
        </p:txBody>
      </p:sp>
      <p:sp>
        <p:nvSpPr>
          <p:cNvPr id="3" name="Rectangle 2">
            <a:extLst>
              <a:ext uri="{FF2B5EF4-FFF2-40B4-BE49-F238E27FC236}">
                <a16:creationId xmlns:a16="http://schemas.microsoft.com/office/drawing/2014/main" id="{92A9C588-C940-E36D-A743-7170A7ADA92B}"/>
              </a:ext>
            </a:extLst>
          </p:cNvPr>
          <p:cNvSpPr/>
          <p:nvPr/>
        </p:nvSpPr>
        <p:spPr>
          <a:xfrm>
            <a:off x="228599" y="4240160"/>
            <a:ext cx="8492067" cy="579490"/>
          </a:xfrm>
          <a:prstGeom prst="rect">
            <a:avLst/>
          </a:prstGeom>
          <a:solidFill>
            <a:srgbClr val="EBF2FF"/>
          </a:solidFill>
          <a:ln w="9525">
            <a:solidFill>
              <a:srgbClr val="B9D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715518" rtl="0" eaLnBrk="1" latinLnBrk="0" hangingPunct="1">
              <a:defRPr sz="1409" kern="1200">
                <a:solidFill>
                  <a:schemeClr val="tx1"/>
                </a:solidFill>
                <a:latin typeface="+mn-lt"/>
                <a:ea typeface="+mn-ea"/>
                <a:cs typeface="+mn-cs"/>
              </a:defRPr>
            </a:lvl1pPr>
            <a:lvl2pPr marL="357759" algn="l" defTabSz="715518" rtl="0" eaLnBrk="1" latinLnBrk="0" hangingPunct="1">
              <a:defRPr sz="1409" kern="1200">
                <a:solidFill>
                  <a:schemeClr val="tx1"/>
                </a:solidFill>
                <a:latin typeface="+mn-lt"/>
                <a:ea typeface="+mn-ea"/>
                <a:cs typeface="+mn-cs"/>
              </a:defRPr>
            </a:lvl2pPr>
            <a:lvl3pPr marL="715518" algn="l" defTabSz="715518" rtl="0" eaLnBrk="1" latinLnBrk="0" hangingPunct="1">
              <a:defRPr sz="1409" kern="1200">
                <a:solidFill>
                  <a:schemeClr val="tx1"/>
                </a:solidFill>
                <a:latin typeface="+mn-lt"/>
                <a:ea typeface="+mn-ea"/>
                <a:cs typeface="+mn-cs"/>
              </a:defRPr>
            </a:lvl3pPr>
            <a:lvl4pPr marL="1073277" algn="l" defTabSz="715518" rtl="0" eaLnBrk="1" latinLnBrk="0" hangingPunct="1">
              <a:defRPr sz="1409" kern="1200">
                <a:solidFill>
                  <a:schemeClr val="tx1"/>
                </a:solidFill>
                <a:latin typeface="+mn-lt"/>
                <a:ea typeface="+mn-ea"/>
                <a:cs typeface="+mn-cs"/>
              </a:defRPr>
            </a:lvl4pPr>
            <a:lvl5pPr marL="1431036" algn="l" defTabSz="715518" rtl="0" eaLnBrk="1" latinLnBrk="0" hangingPunct="1">
              <a:defRPr sz="1409" kern="1200">
                <a:solidFill>
                  <a:schemeClr val="tx1"/>
                </a:solidFill>
                <a:latin typeface="+mn-lt"/>
                <a:ea typeface="+mn-ea"/>
                <a:cs typeface="+mn-cs"/>
              </a:defRPr>
            </a:lvl5pPr>
            <a:lvl6pPr marL="1788795" algn="l" defTabSz="715518" rtl="0" eaLnBrk="1" latinLnBrk="0" hangingPunct="1">
              <a:defRPr sz="1409" kern="1200">
                <a:solidFill>
                  <a:schemeClr val="tx1"/>
                </a:solidFill>
                <a:latin typeface="+mn-lt"/>
                <a:ea typeface="+mn-ea"/>
                <a:cs typeface="+mn-cs"/>
              </a:defRPr>
            </a:lvl6pPr>
            <a:lvl7pPr marL="2146554" algn="l" defTabSz="715518" rtl="0" eaLnBrk="1" latinLnBrk="0" hangingPunct="1">
              <a:defRPr sz="1409" kern="1200">
                <a:solidFill>
                  <a:schemeClr val="tx1"/>
                </a:solidFill>
                <a:latin typeface="+mn-lt"/>
                <a:ea typeface="+mn-ea"/>
                <a:cs typeface="+mn-cs"/>
              </a:defRPr>
            </a:lvl7pPr>
            <a:lvl8pPr marL="2504313" algn="l" defTabSz="715518" rtl="0" eaLnBrk="1" latinLnBrk="0" hangingPunct="1">
              <a:defRPr sz="1409" kern="1200">
                <a:solidFill>
                  <a:schemeClr val="tx1"/>
                </a:solidFill>
                <a:latin typeface="+mn-lt"/>
                <a:ea typeface="+mn-ea"/>
                <a:cs typeface="+mn-cs"/>
              </a:defRPr>
            </a:lvl8pPr>
            <a:lvl9pPr marL="2862072" algn="l" defTabSz="715518" rtl="0" eaLnBrk="1" latinLnBrk="0" hangingPunct="1">
              <a:defRPr sz="1409" kern="1200">
                <a:solidFill>
                  <a:schemeClr val="tx1"/>
                </a:solidFill>
                <a:latin typeface="+mn-lt"/>
                <a:ea typeface="+mn-ea"/>
                <a:cs typeface="+mn-cs"/>
              </a:defRPr>
            </a:lvl9pPr>
          </a:lstStyle>
          <a:p>
            <a:pPr algn="ctr"/>
            <a:endParaRPr lang="en-US" sz="1644"/>
          </a:p>
        </p:txBody>
      </p:sp>
      <p:sp>
        <p:nvSpPr>
          <p:cNvPr id="4" name="TextBox 3">
            <a:extLst>
              <a:ext uri="{FF2B5EF4-FFF2-40B4-BE49-F238E27FC236}">
                <a16:creationId xmlns:a16="http://schemas.microsoft.com/office/drawing/2014/main" id="{6A637960-13FE-248E-E9C1-74835EB9EA2F}"/>
              </a:ext>
            </a:extLst>
          </p:cNvPr>
          <p:cNvSpPr txBox="1"/>
          <p:nvPr/>
        </p:nvSpPr>
        <p:spPr>
          <a:xfrm>
            <a:off x="268165" y="4274510"/>
            <a:ext cx="4757306" cy="510790"/>
          </a:xfrm>
          <a:prstGeom prst="rect">
            <a:avLst/>
          </a:prstGeom>
          <a:noFill/>
        </p:spPr>
        <p:txBody>
          <a:bodyPr rot="0" spcFirstLastPara="0" vertOverflow="overflow" horzOverflow="overflow" vert="horz" wrap="square" lIns="79131" tIns="39565" rIns="79131" bIns="39565" numCol="1" spcCol="0" rtlCol="0" fromWordArt="0" anchor="t" anchorCtr="0" forceAA="0" compatLnSpc="1">
            <a:prstTxWarp prst="textNoShape">
              <a:avLst/>
            </a:prstTxWarp>
            <a:spAutoFit/>
          </a:bodyPr>
          <a:lstStyle>
            <a:defPPr>
              <a:defRPr lang="en-US"/>
            </a:defPPr>
            <a:lvl1pPr marL="0" algn="l" defTabSz="715518" rtl="0" eaLnBrk="1" latinLnBrk="0" hangingPunct="1">
              <a:defRPr sz="1409" kern="1200">
                <a:solidFill>
                  <a:schemeClr val="tx1"/>
                </a:solidFill>
                <a:latin typeface="+mn-lt"/>
                <a:ea typeface="+mn-ea"/>
                <a:cs typeface="+mn-cs"/>
              </a:defRPr>
            </a:lvl1pPr>
            <a:lvl2pPr marL="357759" algn="l" defTabSz="715518" rtl="0" eaLnBrk="1" latinLnBrk="0" hangingPunct="1">
              <a:defRPr sz="1409" kern="1200">
                <a:solidFill>
                  <a:schemeClr val="tx1"/>
                </a:solidFill>
                <a:latin typeface="+mn-lt"/>
                <a:ea typeface="+mn-ea"/>
                <a:cs typeface="+mn-cs"/>
              </a:defRPr>
            </a:lvl2pPr>
            <a:lvl3pPr marL="715518" algn="l" defTabSz="715518" rtl="0" eaLnBrk="1" latinLnBrk="0" hangingPunct="1">
              <a:defRPr sz="1409" kern="1200">
                <a:solidFill>
                  <a:schemeClr val="tx1"/>
                </a:solidFill>
                <a:latin typeface="+mn-lt"/>
                <a:ea typeface="+mn-ea"/>
                <a:cs typeface="+mn-cs"/>
              </a:defRPr>
            </a:lvl3pPr>
            <a:lvl4pPr marL="1073277" algn="l" defTabSz="715518" rtl="0" eaLnBrk="1" latinLnBrk="0" hangingPunct="1">
              <a:defRPr sz="1409" kern="1200">
                <a:solidFill>
                  <a:schemeClr val="tx1"/>
                </a:solidFill>
                <a:latin typeface="+mn-lt"/>
                <a:ea typeface="+mn-ea"/>
                <a:cs typeface="+mn-cs"/>
              </a:defRPr>
            </a:lvl4pPr>
            <a:lvl5pPr marL="1431036" algn="l" defTabSz="715518" rtl="0" eaLnBrk="1" latinLnBrk="0" hangingPunct="1">
              <a:defRPr sz="1409" kern="1200">
                <a:solidFill>
                  <a:schemeClr val="tx1"/>
                </a:solidFill>
                <a:latin typeface="+mn-lt"/>
                <a:ea typeface="+mn-ea"/>
                <a:cs typeface="+mn-cs"/>
              </a:defRPr>
            </a:lvl5pPr>
            <a:lvl6pPr marL="1788795" algn="l" defTabSz="715518" rtl="0" eaLnBrk="1" latinLnBrk="0" hangingPunct="1">
              <a:defRPr sz="1409" kern="1200">
                <a:solidFill>
                  <a:schemeClr val="tx1"/>
                </a:solidFill>
                <a:latin typeface="+mn-lt"/>
                <a:ea typeface="+mn-ea"/>
                <a:cs typeface="+mn-cs"/>
              </a:defRPr>
            </a:lvl6pPr>
            <a:lvl7pPr marL="2146554" algn="l" defTabSz="715518" rtl="0" eaLnBrk="1" latinLnBrk="0" hangingPunct="1">
              <a:defRPr sz="1409" kern="1200">
                <a:solidFill>
                  <a:schemeClr val="tx1"/>
                </a:solidFill>
                <a:latin typeface="+mn-lt"/>
                <a:ea typeface="+mn-ea"/>
                <a:cs typeface="+mn-cs"/>
              </a:defRPr>
            </a:lvl7pPr>
            <a:lvl8pPr marL="2504313" algn="l" defTabSz="715518" rtl="0" eaLnBrk="1" latinLnBrk="0" hangingPunct="1">
              <a:defRPr sz="1409" kern="1200">
                <a:solidFill>
                  <a:schemeClr val="tx1"/>
                </a:solidFill>
                <a:latin typeface="+mn-lt"/>
                <a:ea typeface="+mn-ea"/>
                <a:cs typeface="+mn-cs"/>
              </a:defRPr>
            </a:lvl8pPr>
            <a:lvl9pPr marL="2862072" algn="l" defTabSz="715518" rtl="0" eaLnBrk="1" latinLnBrk="0" hangingPunct="1">
              <a:defRPr sz="1409" kern="1200">
                <a:solidFill>
                  <a:schemeClr val="tx1"/>
                </a:solidFill>
                <a:latin typeface="+mn-lt"/>
                <a:ea typeface="+mn-ea"/>
                <a:cs typeface="+mn-cs"/>
              </a:defRPr>
            </a:lvl9pPr>
          </a:lstStyle>
          <a:p>
            <a:r>
              <a:rPr lang="en-IN" sz="1400" b="1" dirty="0"/>
              <a:t>Answer: a</a:t>
            </a:r>
          </a:p>
          <a:p>
            <a:r>
              <a:rPr lang="en-US" sz="1400" dirty="0">
                <a:cs typeface="Arial"/>
              </a:rPr>
              <a:t>~</a:t>
            </a:r>
          </a:p>
        </p:txBody>
      </p:sp>
      <p:pic>
        <p:nvPicPr>
          <p:cNvPr id="5" name="Picture 4" descr="A question mark on a black background&#10;&#10;Description automatically generated">
            <a:extLst>
              <a:ext uri="{FF2B5EF4-FFF2-40B4-BE49-F238E27FC236}">
                <a16:creationId xmlns:a16="http://schemas.microsoft.com/office/drawing/2014/main" id="{4A2E3429-DF89-EB40-FB49-0F6139A5E8AE}"/>
              </a:ext>
            </a:extLst>
          </p:cNvPr>
          <p:cNvPicPr>
            <a:picLocks noChangeAspect="1"/>
          </p:cNvPicPr>
          <p:nvPr/>
        </p:nvPicPr>
        <p:blipFill>
          <a:blip r:embed="rId3"/>
          <a:stretch>
            <a:fillRect/>
          </a:stretch>
        </p:blipFill>
        <p:spPr>
          <a:xfrm>
            <a:off x="5330613" y="1005206"/>
            <a:ext cx="3018790" cy="3018790"/>
          </a:xfrm>
          <a:prstGeom prst="rect">
            <a:avLst/>
          </a:prstGeom>
        </p:spPr>
      </p:pic>
    </p:spTree>
    <p:extLst>
      <p:ext uri="{BB962C8B-B14F-4D97-AF65-F5344CB8AC3E}">
        <p14:creationId xmlns:p14="http://schemas.microsoft.com/office/powerpoint/2010/main" val="34771038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extShape 1"/>
          <p:cNvSpPr txBox="1"/>
          <p:nvPr/>
        </p:nvSpPr>
        <p:spPr>
          <a:xfrm>
            <a:off x="129450" y="480110"/>
            <a:ext cx="2994750" cy="373330"/>
          </a:xfrm>
          <a:prstGeom prst="rect">
            <a:avLst/>
          </a:prstGeom>
          <a:noFill/>
          <a:ln w="0">
            <a:noFill/>
          </a:ln>
        </p:spPr>
        <p:txBody>
          <a:bodyPr anchor="b">
            <a:normAutofit/>
          </a:bodyPr>
          <a:lstStyle/>
          <a:p>
            <a:pPr>
              <a:lnSpc>
                <a:spcPct val="90000"/>
              </a:lnSpc>
            </a:pPr>
            <a:r>
              <a:rPr lang="en-US" sz="1600" b="1" spc="-1" dirty="0">
                <a:solidFill>
                  <a:srgbClr val="213163"/>
                </a:solidFill>
              </a:rPr>
              <a:t>References</a:t>
            </a:r>
            <a:endParaRPr lang="en-US" sz="1600" spc="-1" dirty="0">
              <a:solidFill>
                <a:srgbClr val="213163"/>
              </a:solidFill>
              <a:latin typeface="Calibri"/>
            </a:endParaRPr>
          </a:p>
        </p:txBody>
      </p:sp>
      <p:sp>
        <p:nvSpPr>
          <p:cNvPr id="324" name="TextShape 2"/>
          <p:cNvSpPr txBox="1"/>
          <p:nvPr/>
        </p:nvSpPr>
        <p:spPr>
          <a:xfrm>
            <a:off x="129450" y="891540"/>
            <a:ext cx="6111330" cy="1940520"/>
          </a:xfrm>
          <a:prstGeom prst="rect">
            <a:avLst/>
          </a:prstGeom>
          <a:noFill/>
          <a:ln w="0">
            <a:noFill/>
          </a:ln>
        </p:spPr>
        <p:txBody>
          <a:bodyPr>
            <a:noAutofit/>
          </a:bodyPr>
          <a:lstStyle/>
          <a:p>
            <a:pPr marL="182880" lvl="1" indent="-182880">
              <a:spcBef>
                <a:spcPts val="600"/>
              </a:spcBef>
              <a:buClr>
                <a:srgbClr val="213163"/>
              </a:buClr>
              <a:buFont typeface="Arial" panose="020B0604020202020204" pitchFamily="34" charset="0"/>
              <a:buChar char="•"/>
            </a:pPr>
            <a:r>
              <a:rPr lang="en-IN" u="sng" spc="-1" dirty="0">
                <a:solidFill>
                  <a:srgbClr val="0000FF"/>
                </a:solidFill>
                <a:ea typeface="Calibri"/>
                <a:hlinkClick r:id="rId2">
                  <a:extLst>
                    <a:ext uri="{A12FA001-AC4F-418D-AE19-62706E023703}">
                      <ahyp:hlinkClr xmlns:ahyp="http://schemas.microsoft.com/office/drawing/2018/hyperlinkcolor" val="tx"/>
                    </a:ext>
                  </a:extLst>
                </a:hlinkClick>
              </a:rPr>
              <a:t>https://en.wikipedia.org/wiki/Linux_kernel</a:t>
            </a:r>
            <a:endParaRPr lang="en-US" spc="-1" dirty="0">
              <a:solidFill>
                <a:srgbClr val="0000FF"/>
              </a:solidFill>
            </a:endParaRPr>
          </a:p>
          <a:p>
            <a:pPr marL="182880" lvl="1" indent="-182880">
              <a:spcBef>
                <a:spcPts val="600"/>
              </a:spcBef>
              <a:buClr>
                <a:srgbClr val="213163"/>
              </a:buClr>
              <a:buFont typeface="Arial" panose="020B0604020202020204" pitchFamily="34" charset="0"/>
              <a:buChar char="•"/>
            </a:pPr>
            <a:r>
              <a:rPr lang="en-US" spc="-1" dirty="0">
                <a:solidFill>
                  <a:srgbClr val="0000FF"/>
                </a:solidFill>
                <a:ea typeface="Calibri"/>
                <a:hlinkClick r:id="rId3">
                  <a:extLst>
                    <a:ext uri="{A12FA001-AC4F-418D-AE19-62706E023703}">
                      <ahyp:hlinkClr xmlns:ahyp="http://schemas.microsoft.com/office/drawing/2018/hyperlinkcolor" val="tx"/>
                    </a:ext>
                  </a:extLst>
                </a:hlinkClick>
              </a:rPr>
              <a:t>https://www.tutorialspoint.com/operating_system/os_linux.html</a:t>
            </a:r>
            <a:endParaRPr lang="en-US" spc="-1" dirty="0">
              <a:solidFill>
                <a:srgbClr val="0000FF"/>
              </a:solidFill>
            </a:endParaRPr>
          </a:p>
          <a:p>
            <a:pPr marL="182880" lvl="1" indent="-182880">
              <a:spcBef>
                <a:spcPts val="600"/>
              </a:spcBef>
              <a:buClr>
                <a:srgbClr val="213163"/>
              </a:buClr>
              <a:buFont typeface="Arial" panose="020B0604020202020204" pitchFamily="34" charset="0"/>
              <a:buChar char="•"/>
            </a:pPr>
            <a:r>
              <a:rPr lang="en-IN" spc="-1" dirty="0">
                <a:solidFill>
                  <a:srgbClr val="0000FF"/>
                </a:solidFill>
                <a:ea typeface="Calibri"/>
                <a:hlinkClick r:id="rId4">
                  <a:extLst>
                    <a:ext uri="{A12FA001-AC4F-418D-AE19-62706E023703}">
                      <ahyp:hlinkClr xmlns:ahyp="http://schemas.microsoft.com/office/drawing/2018/hyperlinkcolor" val="tx"/>
                    </a:ext>
                  </a:extLst>
                </a:hlinkClick>
              </a:rPr>
              <a:t>https://buildmedia.readthedocs.org/media/pdf/lym/latest/lym.pdf</a:t>
            </a:r>
            <a:endParaRPr lang="en-US" spc="-1" dirty="0">
              <a:solidFill>
                <a:srgbClr val="0000FF"/>
              </a:solidFill>
            </a:endParaRPr>
          </a:p>
          <a:p>
            <a:pPr marL="182880" lvl="1" indent="-182880">
              <a:spcBef>
                <a:spcPts val="600"/>
              </a:spcBef>
              <a:buClr>
                <a:srgbClr val="213163"/>
              </a:buClr>
              <a:buFont typeface="Arial" panose="020B0604020202020204" pitchFamily="34" charset="0"/>
              <a:buChar char="•"/>
            </a:pPr>
            <a:r>
              <a:rPr lang="en-IN" u="sng" spc="-1" dirty="0">
                <a:solidFill>
                  <a:srgbClr val="0000FF"/>
                </a:solidFill>
                <a:ea typeface="Calibri"/>
              </a:rPr>
              <a:t>https://phoenixnap.com/kb/linux-commands-cheat-sheet</a:t>
            </a:r>
            <a:endParaRPr lang="en-US" spc="-1" dirty="0">
              <a:solidFill>
                <a:srgbClr val="0000FF"/>
              </a:solidFill>
            </a:endParaRPr>
          </a:p>
          <a:p>
            <a:pPr marL="182880" lvl="1" indent="-182880">
              <a:spcBef>
                <a:spcPts val="600"/>
              </a:spcBef>
              <a:buClr>
                <a:srgbClr val="213163"/>
              </a:buClr>
              <a:buFont typeface="Arial" panose="020B0604020202020204" pitchFamily="34" charset="0"/>
              <a:buChar char="•"/>
            </a:pPr>
            <a:r>
              <a:rPr lang="en-IN" spc="-1" dirty="0">
                <a:solidFill>
                  <a:srgbClr val="0000FF"/>
                </a:solidFill>
                <a:ea typeface="Calibri"/>
                <a:hlinkClick r:id="rId5">
                  <a:extLst>
                    <a:ext uri="{A12FA001-AC4F-418D-AE19-62706E023703}">
                      <ahyp:hlinkClr xmlns:ahyp="http://schemas.microsoft.com/office/drawing/2018/hyperlinkcolor" val="tx"/>
                    </a:ext>
                  </a:extLst>
                </a:hlinkClick>
              </a:rPr>
              <a:t>https://www.guru99.com/file-permissions.html</a:t>
            </a:r>
            <a:endParaRPr lang="en-US" spc="-1" dirty="0">
              <a:solidFill>
                <a:srgbClr val="0000FF"/>
              </a:solidFill>
            </a:endParaRPr>
          </a:p>
          <a:p>
            <a:pPr marL="182880" lvl="1" indent="-182880">
              <a:spcBef>
                <a:spcPts val="600"/>
              </a:spcBef>
              <a:spcAft>
                <a:spcPts val="599"/>
              </a:spcAft>
              <a:buClr>
                <a:srgbClr val="213163"/>
              </a:buClr>
              <a:buFont typeface="Arial" panose="020B0604020202020204" pitchFamily="34" charset="0"/>
              <a:buChar char="•"/>
            </a:pPr>
            <a:r>
              <a:rPr lang="en-IN" spc="-1" dirty="0">
                <a:solidFill>
                  <a:srgbClr val="0000FF"/>
                </a:solidFill>
                <a:ea typeface="Calibri"/>
                <a:hlinkClick r:id="rId6">
                  <a:extLst>
                    <a:ext uri="{A12FA001-AC4F-418D-AE19-62706E023703}">
                      <ahyp:hlinkClr xmlns:ahyp="http://schemas.microsoft.com/office/drawing/2018/hyperlinkcolor" val="tx"/>
                    </a:ext>
                  </a:extLst>
                </a:hlinkClick>
              </a:rPr>
              <a:t>https://www.hostinger.in/tutorials/linux-commands</a:t>
            </a:r>
            <a:endParaRPr lang="en-US" spc="-1" dirty="0">
              <a:solidFill>
                <a:srgbClr val="0000FF"/>
              </a:solidFill>
            </a:endParaRPr>
          </a:p>
        </p:txBody>
      </p:sp>
    </p:spTree>
    <p:extLst>
      <p:ext uri="{BB962C8B-B14F-4D97-AF65-F5344CB8AC3E}">
        <p14:creationId xmlns:p14="http://schemas.microsoft.com/office/powerpoint/2010/main" val="19024830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TextShape 1"/>
          <p:cNvSpPr txBox="1"/>
          <p:nvPr/>
        </p:nvSpPr>
        <p:spPr>
          <a:xfrm>
            <a:off x="2791965" y="2179320"/>
            <a:ext cx="3560070" cy="790170"/>
          </a:xfrm>
          <a:prstGeom prst="rect">
            <a:avLst/>
          </a:prstGeom>
          <a:noFill/>
          <a:ln w="0">
            <a:noFill/>
          </a:ln>
        </p:spPr>
        <p:txBody>
          <a:bodyPr anchor="ctr">
            <a:noAutofit/>
          </a:bodyPr>
          <a:lstStyle/>
          <a:p>
            <a:pPr algn="ctr">
              <a:lnSpc>
                <a:spcPct val="90000"/>
              </a:lnSpc>
            </a:pPr>
            <a:r>
              <a:rPr lang="en-US" sz="3300" b="1" spc="-1" dirty="0">
                <a:solidFill>
                  <a:srgbClr val="002060"/>
                </a:solidFill>
              </a:rPr>
              <a:t>Thank You</a:t>
            </a:r>
            <a:endParaRPr lang="en-US" sz="3300" spc="-1" dirty="0">
              <a:latin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TextShape 2"/>
          <p:cNvSpPr txBox="1"/>
          <p:nvPr/>
        </p:nvSpPr>
        <p:spPr>
          <a:xfrm>
            <a:off x="149831" y="538996"/>
            <a:ext cx="3317269" cy="314444"/>
          </a:xfrm>
          <a:prstGeom prst="rect">
            <a:avLst/>
          </a:prstGeom>
          <a:noFill/>
          <a:ln w="0">
            <a:noFill/>
          </a:ln>
        </p:spPr>
        <p:txBody>
          <a:bodyPr lIns="68580" tIns="34290" rIns="68580" bIns="34290" anchor="ctr">
            <a:normAutofit/>
          </a:bodyPr>
          <a:lstStyle/>
          <a:p>
            <a:pPr>
              <a:lnSpc>
                <a:spcPct val="90000"/>
              </a:lnSpc>
            </a:pPr>
            <a:r>
              <a:rPr lang="en-US" sz="1600" b="1" spc="-1" dirty="0">
                <a:solidFill>
                  <a:srgbClr val="002060"/>
                </a:solidFill>
              </a:rPr>
              <a:t>Introduction</a:t>
            </a:r>
            <a:endParaRPr lang="en-US" sz="1600" spc="-1" dirty="0">
              <a:latin typeface="Calibri"/>
            </a:endParaRPr>
          </a:p>
        </p:txBody>
      </p:sp>
      <p:sp>
        <p:nvSpPr>
          <p:cNvPr id="230" name="CustomShape 3"/>
          <p:cNvSpPr/>
          <p:nvPr/>
        </p:nvSpPr>
        <p:spPr>
          <a:xfrm>
            <a:off x="149831" y="893466"/>
            <a:ext cx="4513609" cy="2008242"/>
          </a:xfrm>
          <a:prstGeom prst="rect">
            <a:avLst/>
          </a:prstGeom>
          <a:noFill/>
          <a:ln w="0">
            <a:noFill/>
          </a:ln>
        </p:spPr>
        <p:style>
          <a:lnRef idx="0">
            <a:scrgbClr r="0" g="0" b="0"/>
          </a:lnRef>
          <a:fillRef idx="0">
            <a:scrgbClr r="0" g="0" b="0"/>
          </a:fillRef>
          <a:effectRef idx="0">
            <a:scrgbClr r="0" g="0" b="0"/>
          </a:effectRef>
          <a:fontRef idx="minor"/>
        </p:style>
        <p:txBody>
          <a:bodyPr wrap="square" lIns="68580" tIns="34290" rIns="68580" bIns="34290" anchor="t">
            <a:spAutoFit/>
          </a:bodyPr>
          <a:lstStyle/>
          <a:p>
            <a:pPr marL="182880" indent="-182880">
              <a:buClr>
                <a:srgbClr val="213163"/>
              </a:buClr>
              <a:buFont typeface="Arial" panose="020B0604020202020204" pitchFamily="34" charset="0"/>
              <a:buChar char="•"/>
            </a:pPr>
            <a:r>
              <a:rPr lang="en-US" spc="-1" dirty="0">
                <a:latin typeface="Arial"/>
              </a:rPr>
              <a:t>Operating System acts as an interface between the computer hardware components and the user.</a:t>
            </a:r>
          </a:p>
          <a:p>
            <a:pPr marL="182880" indent="-182880">
              <a:buClr>
                <a:srgbClr val="213163"/>
              </a:buClr>
              <a:buFont typeface="Arial" panose="020B0604020202020204" pitchFamily="34" charset="0"/>
              <a:buChar char="•"/>
            </a:pPr>
            <a:endParaRPr lang="en-US" spc="-1" dirty="0">
              <a:latin typeface="Arial"/>
            </a:endParaRPr>
          </a:p>
          <a:p>
            <a:pPr marL="182880" indent="-182880">
              <a:buClr>
                <a:srgbClr val="213163"/>
              </a:buClr>
              <a:buFont typeface="Arial" panose="020B0604020202020204" pitchFamily="34" charset="0"/>
              <a:buChar char="•"/>
            </a:pPr>
            <a:r>
              <a:rPr lang="en-US" spc="-1" dirty="0">
                <a:latin typeface="Arial"/>
              </a:rPr>
              <a:t>Performs file management, process management, and memory management, handling input and output devices.</a:t>
            </a:r>
          </a:p>
          <a:p>
            <a:pPr marL="182880" indent="-182880">
              <a:buClr>
                <a:srgbClr val="213163"/>
              </a:buClr>
              <a:buFont typeface="Arial" panose="020B0604020202020204" pitchFamily="34" charset="0"/>
              <a:buChar char="•"/>
            </a:pPr>
            <a:endParaRPr lang="en-US" spc="-1" dirty="0">
              <a:latin typeface="Arial"/>
            </a:endParaRPr>
          </a:p>
          <a:p>
            <a:pPr marL="182880" indent="-182880">
              <a:buClr>
                <a:srgbClr val="213163"/>
              </a:buClr>
              <a:buFont typeface="Arial" panose="020B0604020202020204" pitchFamily="34" charset="0"/>
              <a:buChar char="•"/>
            </a:pPr>
            <a:r>
              <a:rPr lang="en-US" spc="-1" dirty="0">
                <a:latin typeface="Arial"/>
              </a:rPr>
              <a:t>Helps us to communicate with the computer without us having the knowledge of the computer’s language.</a:t>
            </a:r>
          </a:p>
        </p:txBody>
      </p:sp>
      <p:pic>
        <p:nvPicPr>
          <p:cNvPr id="1028" name="Picture 4" descr="Operating system - Wikipedia">
            <a:extLst>
              <a:ext uri="{FF2B5EF4-FFF2-40B4-BE49-F238E27FC236}">
                <a16:creationId xmlns:a16="http://schemas.microsoft.com/office/drawing/2014/main" id="{3012F4AE-CC66-8C07-D771-A7F4F760A22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96653" y="956370"/>
            <a:ext cx="2345267" cy="3470262"/>
          </a:xfrm>
          <a:prstGeom prst="rect">
            <a:avLst/>
          </a:prstGeom>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302971B-2560-EC88-D7A1-B41FB8B2FF41}"/>
              </a:ext>
            </a:extLst>
          </p:cNvPr>
          <p:cNvSpPr txBox="1"/>
          <p:nvPr/>
        </p:nvSpPr>
        <p:spPr>
          <a:xfrm>
            <a:off x="690891" y="4656005"/>
            <a:ext cx="377443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0000FF"/>
                </a:solidFill>
                <a:hlinkClick r:id="rId4">
                  <a:extLst>
                    <a:ext uri="{A12FA001-AC4F-418D-AE19-62706E023703}">
                      <ahyp:hlinkClr xmlns:ahyp="http://schemas.microsoft.com/office/drawing/2018/hyperlinkcolor" val="tx"/>
                    </a:ext>
                  </a:extLst>
                </a:hlinkClick>
              </a:rPr>
              <a:t>https://upload.wikimedia.org/wikipedia/</a:t>
            </a:r>
            <a:endParaRPr lang="en-US" sz="1200" dirty="0">
              <a:solidFill>
                <a:srgbClr val="0000FF"/>
              </a:solidFill>
            </a:endParaRPr>
          </a:p>
        </p:txBody>
      </p:sp>
      <p:sp>
        <p:nvSpPr>
          <p:cNvPr id="4" name="TextBox 3">
            <a:extLst>
              <a:ext uri="{FF2B5EF4-FFF2-40B4-BE49-F238E27FC236}">
                <a16:creationId xmlns:a16="http://schemas.microsoft.com/office/drawing/2014/main" id="{1F3C1C5E-39D8-E785-594A-F6E27B93870D}"/>
              </a:ext>
            </a:extLst>
          </p:cNvPr>
          <p:cNvSpPr txBox="1"/>
          <p:nvPr/>
        </p:nvSpPr>
        <p:spPr>
          <a:xfrm>
            <a:off x="131887" y="465600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5" name="Straight Connector 4">
            <a:extLst>
              <a:ext uri="{FF2B5EF4-FFF2-40B4-BE49-F238E27FC236}">
                <a16:creationId xmlns:a16="http://schemas.microsoft.com/office/drawing/2014/main" id="{DDB86081-8135-9230-B899-28F5F9DB22C1}"/>
              </a:ext>
            </a:extLst>
          </p:cNvPr>
          <p:cNvCxnSpPr>
            <a:cxnSpLocks/>
          </p:cNvCxnSpPr>
          <p:nvPr/>
        </p:nvCxnSpPr>
        <p:spPr>
          <a:xfrm>
            <a:off x="0" y="459504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TextShape 2"/>
          <p:cNvSpPr txBox="1"/>
          <p:nvPr/>
        </p:nvSpPr>
        <p:spPr>
          <a:xfrm>
            <a:off x="156211" y="379162"/>
            <a:ext cx="4792979" cy="630488"/>
          </a:xfrm>
          <a:prstGeom prst="rect">
            <a:avLst/>
          </a:prstGeom>
          <a:noFill/>
          <a:ln w="0">
            <a:noFill/>
          </a:ln>
        </p:spPr>
        <p:txBody>
          <a:bodyPr lIns="68580" tIns="34290" rIns="68580" bIns="34290" anchor="ctr">
            <a:normAutofit/>
          </a:bodyPr>
          <a:lstStyle/>
          <a:p>
            <a:pPr>
              <a:lnSpc>
                <a:spcPct val="90000"/>
              </a:lnSpc>
            </a:pPr>
            <a:r>
              <a:rPr lang="en-US" sz="1600" b="1" spc="-1" dirty="0">
                <a:solidFill>
                  <a:srgbClr val="213163"/>
                </a:solidFill>
              </a:rPr>
              <a:t>Operating System Management Tasks</a:t>
            </a:r>
            <a:endParaRPr lang="en-US" sz="1600" spc="-1" dirty="0">
              <a:solidFill>
                <a:srgbClr val="213163"/>
              </a:solidFill>
              <a:latin typeface="Calibri"/>
            </a:endParaRPr>
          </a:p>
        </p:txBody>
      </p:sp>
      <p:sp>
        <p:nvSpPr>
          <p:cNvPr id="3" name="Rectangle: Rounded Corners 2">
            <a:extLst>
              <a:ext uri="{FF2B5EF4-FFF2-40B4-BE49-F238E27FC236}">
                <a16:creationId xmlns:a16="http://schemas.microsoft.com/office/drawing/2014/main" id="{6FDA2ED8-1C9D-01BE-2441-03265922CB4C}"/>
              </a:ext>
            </a:extLst>
          </p:cNvPr>
          <p:cNvSpPr/>
          <p:nvPr/>
        </p:nvSpPr>
        <p:spPr>
          <a:xfrm>
            <a:off x="454469" y="1280232"/>
            <a:ext cx="1729122" cy="1089084"/>
          </a:xfrm>
          <a:prstGeom prst="roundRect">
            <a:avLst/>
          </a:prstGeom>
          <a:solidFill>
            <a:srgbClr val="7A7A7A"/>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Process Management</a:t>
            </a:r>
          </a:p>
        </p:txBody>
      </p:sp>
      <p:sp>
        <p:nvSpPr>
          <p:cNvPr id="5" name="Rectangle: Rounded Corners 4">
            <a:extLst>
              <a:ext uri="{FF2B5EF4-FFF2-40B4-BE49-F238E27FC236}">
                <a16:creationId xmlns:a16="http://schemas.microsoft.com/office/drawing/2014/main" id="{3329C00E-8CBB-4107-36E2-F7FA816F1E10}"/>
              </a:ext>
            </a:extLst>
          </p:cNvPr>
          <p:cNvSpPr/>
          <p:nvPr/>
        </p:nvSpPr>
        <p:spPr>
          <a:xfrm>
            <a:off x="6891930" y="3059430"/>
            <a:ext cx="1671368" cy="1089084"/>
          </a:xfrm>
          <a:prstGeom prst="roundRect">
            <a:avLst/>
          </a:prstGeom>
          <a:solidFill>
            <a:srgbClr val="7A7A7A"/>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200" b="1">
                <a:solidFill>
                  <a:schemeClr val="bg1"/>
                </a:solidFill>
              </a:rPr>
              <a:t>Job-accounting Management</a:t>
            </a:r>
          </a:p>
        </p:txBody>
      </p:sp>
      <p:sp>
        <p:nvSpPr>
          <p:cNvPr id="6" name="Rectangle: Rounded Corners 5">
            <a:extLst>
              <a:ext uri="{FF2B5EF4-FFF2-40B4-BE49-F238E27FC236}">
                <a16:creationId xmlns:a16="http://schemas.microsoft.com/office/drawing/2014/main" id="{073D4801-41CD-5D2C-F622-2A3671B18999}"/>
              </a:ext>
            </a:extLst>
          </p:cNvPr>
          <p:cNvSpPr/>
          <p:nvPr/>
        </p:nvSpPr>
        <p:spPr>
          <a:xfrm>
            <a:off x="4692195" y="3016298"/>
            <a:ext cx="1800763" cy="1089084"/>
          </a:xfrm>
          <a:prstGeom prst="roundRect">
            <a:avLst/>
          </a:prstGeom>
          <a:solidFill>
            <a:srgbClr val="7A7A7A"/>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200" b="1">
                <a:solidFill>
                  <a:schemeClr val="bg1"/>
                </a:solidFill>
              </a:rPr>
              <a:t>Security</a:t>
            </a:r>
            <a:endParaRPr lang="en-US" sz="1200">
              <a:solidFill>
                <a:schemeClr val="bg1"/>
              </a:solidFill>
            </a:endParaRPr>
          </a:p>
          <a:p>
            <a:pPr algn="ctr"/>
            <a:r>
              <a:rPr lang="en-US" sz="1200" b="1">
                <a:solidFill>
                  <a:schemeClr val="bg1"/>
                </a:solidFill>
              </a:rPr>
              <a:t> Management</a:t>
            </a:r>
            <a:endParaRPr lang="en-US" sz="1200">
              <a:solidFill>
                <a:schemeClr val="bg1"/>
              </a:solidFill>
            </a:endParaRPr>
          </a:p>
        </p:txBody>
      </p:sp>
      <p:sp>
        <p:nvSpPr>
          <p:cNvPr id="7" name="Rectangle: Rounded Corners 6">
            <a:extLst>
              <a:ext uri="{FF2B5EF4-FFF2-40B4-BE49-F238E27FC236}">
                <a16:creationId xmlns:a16="http://schemas.microsoft.com/office/drawing/2014/main" id="{085F6D14-B13E-365C-E0D1-7593D77B7444}"/>
              </a:ext>
            </a:extLst>
          </p:cNvPr>
          <p:cNvSpPr/>
          <p:nvPr/>
        </p:nvSpPr>
        <p:spPr>
          <a:xfrm>
            <a:off x="2675770" y="3059429"/>
            <a:ext cx="1800763" cy="1089084"/>
          </a:xfrm>
          <a:prstGeom prst="roundRect">
            <a:avLst/>
          </a:prstGeom>
          <a:solidFill>
            <a:srgbClr val="7A7A7A"/>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200" b="1">
                <a:solidFill>
                  <a:schemeClr val="bg1"/>
                </a:solidFill>
              </a:rPr>
              <a:t>User-Interface </a:t>
            </a:r>
            <a:endParaRPr lang="en-US" sz="1200">
              <a:solidFill>
                <a:schemeClr val="bg1"/>
              </a:solidFill>
            </a:endParaRPr>
          </a:p>
          <a:p>
            <a:pPr algn="ctr"/>
            <a:r>
              <a:rPr lang="en-US" sz="1200" b="1">
                <a:solidFill>
                  <a:schemeClr val="bg1"/>
                </a:solidFill>
              </a:rPr>
              <a:t>Management</a:t>
            </a:r>
            <a:endParaRPr lang="en-US" sz="1200">
              <a:solidFill>
                <a:schemeClr val="bg1"/>
              </a:solidFill>
            </a:endParaRPr>
          </a:p>
        </p:txBody>
      </p:sp>
      <p:sp>
        <p:nvSpPr>
          <p:cNvPr id="9" name="Rectangle: Rounded Corners 8">
            <a:extLst>
              <a:ext uri="{FF2B5EF4-FFF2-40B4-BE49-F238E27FC236}">
                <a16:creationId xmlns:a16="http://schemas.microsoft.com/office/drawing/2014/main" id="{D0402AA2-6686-FBDC-087D-10FDA1418195}"/>
              </a:ext>
            </a:extLst>
          </p:cNvPr>
          <p:cNvSpPr/>
          <p:nvPr/>
        </p:nvSpPr>
        <p:spPr>
          <a:xfrm>
            <a:off x="529950" y="3059430"/>
            <a:ext cx="1736065" cy="1089084"/>
          </a:xfrm>
          <a:prstGeom prst="roundRect">
            <a:avLst/>
          </a:prstGeom>
          <a:solidFill>
            <a:srgbClr val="7A7A7A"/>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200" b="1">
                <a:solidFill>
                  <a:schemeClr val="bg1"/>
                </a:solidFill>
              </a:rPr>
              <a:t>Storage</a:t>
            </a:r>
            <a:endParaRPr lang="en-US" sz="1200">
              <a:solidFill>
                <a:schemeClr val="bg1"/>
              </a:solidFill>
            </a:endParaRPr>
          </a:p>
          <a:p>
            <a:pPr algn="ctr"/>
            <a:r>
              <a:rPr lang="en-US" sz="1200" b="1">
                <a:solidFill>
                  <a:schemeClr val="bg1"/>
                </a:solidFill>
              </a:rPr>
              <a:t> Management</a:t>
            </a:r>
            <a:endParaRPr lang="en-US" sz="1200">
              <a:solidFill>
                <a:schemeClr val="bg1"/>
              </a:solidFill>
            </a:endParaRPr>
          </a:p>
        </p:txBody>
      </p:sp>
      <p:sp>
        <p:nvSpPr>
          <p:cNvPr id="10" name="Rectangle: Rounded Corners 9">
            <a:extLst>
              <a:ext uri="{FF2B5EF4-FFF2-40B4-BE49-F238E27FC236}">
                <a16:creationId xmlns:a16="http://schemas.microsoft.com/office/drawing/2014/main" id="{73C6C292-BD70-25AD-77F4-3A9912BF4F56}"/>
              </a:ext>
            </a:extLst>
          </p:cNvPr>
          <p:cNvSpPr/>
          <p:nvPr/>
        </p:nvSpPr>
        <p:spPr>
          <a:xfrm>
            <a:off x="6816450" y="1280231"/>
            <a:ext cx="1746848" cy="1089084"/>
          </a:xfrm>
          <a:prstGeom prst="roundRect">
            <a:avLst/>
          </a:prstGeom>
          <a:solidFill>
            <a:srgbClr val="7A7A7A"/>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200" b="1">
                <a:solidFill>
                  <a:schemeClr val="bg1"/>
                </a:solidFill>
              </a:rPr>
              <a:t>File</a:t>
            </a:r>
            <a:endParaRPr lang="en-US" sz="1200">
              <a:solidFill>
                <a:schemeClr val="bg1"/>
              </a:solidFill>
            </a:endParaRPr>
          </a:p>
          <a:p>
            <a:pPr algn="ctr"/>
            <a:r>
              <a:rPr lang="en-US" sz="1200" b="1">
                <a:solidFill>
                  <a:schemeClr val="bg1"/>
                </a:solidFill>
              </a:rPr>
              <a:t> Management</a:t>
            </a:r>
            <a:endParaRPr lang="en-US" sz="1200">
              <a:solidFill>
                <a:schemeClr val="bg1"/>
              </a:solidFill>
            </a:endParaRPr>
          </a:p>
        </p:txBody>
      </p:sp>
      <p:sp>
        <p:nvSpPr>
          <p:cNvPr id="11" name="Rectangle: Rounded Corners 10">
            <a:extLst>
              <a:ext uri="{FF2B5EF4-FFF2-40B4-BE49-F238E27FC236}">
                <a16:creationId xmlns:a16="http://schemas.microsoft.com/office/drawing/2014/main" id="{59FA2567-11E3-0B93-F4E5-18B0F3BDDEE1}"/>
              </a:ext>
            </a:extLst>
          </p:cNvPr>
          <p:cNvSpPr/>
          <p:nvPr/>
        </p:nvSpPr>
        <p:spPr>
          <a:xfrm>
            <a:off x="4778460" y="1280232"/>
            <a:ext cx="1746848" cy="1089084"/>
          </a:xfrm>
          <a:prstGeom prst="roundRect">
            <a:avLst/>
          </a:prstGeom>
          <a:solidFill>
            <a:srgbClr val="7A7A7A"/>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200" b="1">
                <a:solidFill>
                  <a:schemeClr val="bg1"/>
                </a:solidFill>
              </a:rPr>
              <a:t>Device</a:t>
            </a:r>
            <a:endParaRPr lang="en-US" sz="1200">
              <a:solidFill>
                <a:schemeClr val="bg1"/>
              </a:solidFill>
            </a:endParaRPr>
          </a:p>
          <a:p>
            <a:pPr algn="ctr"/>
            <a:r>
              <a:rPr lang="en-US" sz="1200" b="1">
                <a:solidFill>
                  <a:schemeClr val="bg1"/>
                </a:solidFill>
              </a:rPr>
              <a:t> Management</a:t>
            </a:r>
            <a:endParaRPr lang="en-US" sz="1200">
              <a:solidFill>
                <a:schemeClr val="bg1"/>
              </a:solidFill>
            </a:endParaRPr>
          </a:p>
        </p:txBody>
      </p:sp>
      <p:sp>
        <p:nvSpPr>
          <p:cNvPr id="12" name="Rectangle: Rounded Corners 11">
            <a:extLst>
              <a:ext uri="{FF2B5EF4-FFF2-40B4-BE49-F238E27FC236}">
                <a16:creationId xmlns:a16="http://schemas.microsoft.com/office/drawing/2014/main" id="{1B77F2D5-269A-8E2E-2DB4-3A60C7C0A1FB}"/>
              </a:ext>
            </a:extLst>
          </p:cNvPr>
          <p:cNvSpPr/>
          <p:nvPr/>
        </p:nvSpPr>
        <p:spPr>
          <a:xfrm>
            <a:off x="2567941" y="1280231"/>
            <a:ext cx="1746848" cy="1089084"/>
          </a:xfrm>
          <a:prstGeom prst="roundRect">
            <a:avLst/>
          </a:prstGeom>
          <a:solidFill>
            <a:srgbClr val="7A7A7A"/>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200" b="1">
                <a:solidFill>
                  <a:schemeClr val="bg1"/>
                </a:solidFill>
              </a:rPr>
              <a:t>Memory </a:t>
            </a:r>
            <a:endParaRPr lang="en-US" sz="1200">
              <a:solidFill>
                <a:schemeClr val="bg1"/>
              </a:solidFill>
            </a:endParaRPr>
          </a:p>
          <a:p>
            <a:pPr algn="ctr"/>
            <a:r>
              <a:rPr lang="en-US" sz="1200" b="1">
                <a:solidFill>
                  <a:schemeClr val="bg1"/>
                </a:solidFill>
              </a:rPr>
              <a:t> Management</a:t>
            </a:r>
            <a:endParaRPr lang="en-US" sz="1200">
              <a:solidFill>
                <a:schemeClr val="bg1"/>
              </a:solidFill>
            </a:endParaRPr>
          </a:p>
        </p:txBody>
      </p:sp>
    </p:spTree>
    <p:extLst>
      <p:ext uri="{BB962C8B-B14F-4D97-AF65-F5344CB8AC3E}">
        <p14:creationId xmlns:p14="http://schemas.microsoft.com/office/powerpoint/2010/main" val="3775882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FC7665E-5B8C-9910-12E6-8C421B2089FF}"/>
              </a:ext>
            </a:extLst>
          </p:cNvPr>
          <p:cNvGrpSpPr/>
          <p:nvPr/>
        </p:nvGrpSpPr>
        <p:grpSpPr>
          <a:xfrm>
            <a:off x="94519" y="1268675"/>
            <a:ext cx="8369586" cy="2844973"/>
            <a:chOff x="85727" y="1506067"/>
            <a:chExt cx="8369586" cy="2844973"/>
          </a:xfrm>
        </p:grpSpPr>
        <p:cxnSp>
          <p:nvCxnSpPr>
            <p:cNvPr id="27" name="Straight Connector 26">
              <a:extLst>
                <a:ext uri="{FF2B5EF4-FFF2-40B4-BE49-F238E27FC236}">
                  <a16:creationId xmlns:a16="http://schemas.microsoft.com/office/drawing/2014/main" id="{4E1B42FA-AF57-F036-036B-E3C81E3C3CF2}"/>
                </a:ext>
              </a:extLst>
            </p:cNvPr>
            <p:cNvCxnSpPr>
              <a:cxnSpLocks/>
              <a:stCxn id="12" idx="1"/>
            </p:cNvCxnSpPr>
            <p:nvPr/>
          </p:nvCxnSpPr>
          <p:spPr>
            <a:xfrm flipH="1">
              <a:off x="5174596" y="2568663"/>
              <a:ext cx="737290" cy="18270"/>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E3E6A71-E385-9153-AA24-3B672D594626}"/>
                </a:ext>
              </a:extLst>
            </p:cNvPr>
            <p:cNvCxnSpPr>
              <a:cxnSpLocks/>
            </p:cNvCxnSpPr>
            <p:nvPr/>
          </p:nvCxnSpPr>
          <p:spPr>
            <a:xfrm rot="5400000" flipH="1" flipV="1">
              <a:off x="5466829" y="3176046"/>
              <a:ext cx="0" cy="549757"/>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95BA0A0-BE42-654E-7CB6-4FC59CF37AC5}"/>
                </a:ext>
              </a:extLst>
            </p:cNvPr>
            <p:cNvCxnSpPr>
              <a:cxnSpLocks/>
            </p:cNvCxnSpPr>
            <p:nvPr/>
          </p:nvCxnSpPr>
          <p:spPr>
            <a:xfrm rot="5400000" flipH="1" flipV="1">
              <a:off x="3682252" y="3193229"/>
              <a:ext cx="0" cy="549757"/>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7781A15-96C9-A13B-3923-33C83AD3537A}"/>
                </a:ext>
              </a:extLst>
            </p:cNvPr>
            <p:cNvCxnSpPr>
              <a:cxnSpLocks/>
              <a:stCxn id="9" idx="4"/>
              <a:endCxn id="16" idx="0"/>
            </p:cNvCxnSpPr>
            <p:nvPr/>
          </p:nvCxnSpPr>
          <p:spPr>
            <a:xfrm flipH="1">
              <a:off x="4565699" y="3746189"/>
              <a:ext cx="239" cy="264529"/>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D0A2137-7608-A5AE-E189-EAD245AD88EC}"/>
                </a:ext>
              </a:extLst>
            </p:cNvPr>
            <p:cNvCxnSpPr>
              <a:cxnSpLocks/>
            </p:cNvCxnSpPr>
            <p:nvPr/>
          </p:nvCxnSpPr>
          <p:spPr>
            <a:xfrm>
              <a:off x="4572000" y="1673822"/>
              <a:ext cx="0" cy="549757"/>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230" name="CustomShape 3"/>
            <p:cNvSpPr/>
            <p:nvPr/>
          </p:nvSpPr>
          <p:spPr>
            <a:xfrm>
              <a:off x="85727" y="1704302"/>
              <a:ext cx="3609973" cy="346249"/>
            </a:xfrm>
            <a:prstGeom prst="rect">
              <a:avLst/>
            </a:prstGeom>
            <a:noFill/>
            <a:ln w="0">
              <a:noFill/>
            </a:ln>
          </p:spPr>
          <p:style>
            <a:lnRef idx="0">
              <a:scrgbClr r="0" g="0" b="0"/>
            </a:lnRef>
            <a:fillRef idx="0">
              <a:scrgbClr r="0" g="0" b="0"/>
            </a:fillRef>
            <a:effectRef idx="0">
              <a:scrgbClr r="0" g="0" b="0"/>
            </a:effectRef>
            <a:fontRef idx="minor"/>
          </p:style>
          <p:txBody>
            <a:bodyPr wrap="square" lIns="68580" tIns="34290" rIns="68580" bIns="34290" anchor="t">
              <a:spAutoFit/>
            </a:bodyPr>
            <a:lstStyle/>
            <a:p>
              <a:pPr marL="257175" indent="-257175" algn="just">
                <a:buFont typeface="Wingdings"/>
                <a:buChar char="§"/>
              </a:pPr>
              <a:endParaRPr lang="en-US" sz="1800" spc="-1" dirty="0"/>
            </a:p>
          </p:txBody>
        </p:sp>
        <p:sp>
          <p:nvSpPr>
            <p:cNvPr id="9" name="Oval 8">
              <a:extLst>
                <a:ext uri="{FF2B5EF4-FFF2-40B4-BE49-F238E27FC236}">
                  <a16:creationId xmlns:a16="http://schemas.microsoft.com/office/drawing/2014/main" id="{4A64561C-530C-34E3-885C-429A6F3411F6}"/>
                </a:ext>
              </a:extLst>
            </p:cNvPr>
            <p:cNvSpPr/>
            <p:nvPr/>
          </p:nvSpPr>
          <p:spPr>
            <a:xfrm>
              <a:off x="3792803" y="2199920"/>
              <a:ext cx="1546269" cy="1546269"/>
            </a:xfrm>
            <a:prstGeom prst="ellipse">
              <a:avLst/>
            </a:prstGeom>
            <a:solidFill>
              <a:srgbClr val="4B69FF"/>
            </a:solidFill>
            <a:ln w="952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Types Operating System</a:t>
              </a:r>
            </a:p>
          </p:txBody>
        </p:sp>
        <p:sp>
          <p:nvSpPr>
            <p:cNvPr id="10" name="Rectangle: Rounded Corners 9">
              <a:extLst>
                <a:ext uri="{FF2B5EF4-FFF2-40B4-BE49-F238E27FC236}">
                  <a16:creationId xmlns:a16="http://schemas.microsoft.com/office/drawing/2014/main" id="{48B3D37A-8334-FED6-3ADD-37A9E596F231}"/>
                </a:ext>
              </a:extLst>
            </p:cNvPr>
            <p:cNvSpPr/>
            <p:nvPr/>
          </p:nvSpPr>
          <p:spPr>
            <a:xfrm>
              <a:off x="1022395" y="1506067"/>
              <a:ext cx="2543428" cy="340322"/>
            </a:xfrm>
            <a:prstGeom prst="roundRect">
              <a:avLst/>
            </a:prstGeom>
            <a:solidFill>
              <a:srgbClr val="ABBAFF"/>
            </a:solidFill>
            <a:ln w="9525">
              <a:solidFill>
                <a:srgbClr val="4B69FF"/>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Desktop Operating Systems</a:t>
              </a:r>
            </a:p>
          </p:txBody>
        </p:sp>
        <p:sp>
          <p:nvSpPr>
            <p:cNvPr id="11" name="Rectangle: Rounded Corners 10">
              <a:extLst>
                <a:ext uri="{FF2B5EF4-FFF2-40B4-BE49-F238E27FC236}">
                  <a16:creationId xmlns:a16="http://schemas.microsoft.com/office/drawing/2014/main" id="{66278B7D-4581-43E0-E634-731FEA61C0EA}"/>
                </a:ext>
              </a:extLst>
            </p:cNvPr>
            <p:cNvSpPr/>
            <p:nvPr/>
          </p:nvSpPr>
          <p:spPr>
            <a:xfrm>
              <a:off x="5553746" y="1506067"/>
              <a:ext cx="2543427" cy="340322"/>
            </a:xfrm>
            <a:prstGeom prst="roundRect">
              <a:avLst/>
            </a:prstGeom>
            <a:solidFill>
              <a:srgbClr val="ABBAFF"/>
            </a:solidFill>
            <a:ln w="9525">
              <a:solidFill>
                <a:srgbClr val="4B69FF"/>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Mobile Operating Systems</a:t>
              </a:r>
            </a:p>
          </p:txBody>
        </p:sp>
        <p:sp>
          <p:nvSpPr>
            <p:cNvPr id="12" name="Rectangle: Rounded Corners 11">
              <a:extLst>
                <a:ext uri="{FF2B5EF4-FFF2-40B4-BE49-F238E27FC236}">
                  <a16:creationId xmlns:a16="http://schemas.microsoft.com/office/drawing/2014/main" id="{C5A1B194-5042-45B3-61E7-2E840D7022ED}"/>
                </a:ext>
              </a:extLst>
            </p:cNvPr>
            <p:cNvSpPr/>
            <p:nvPr/>
          </p:nvSpPr>
          <p:spPr>
            <a:xfrm>
              <a:off x="5911886" y="2398502"/>
              <a:ext cx="2543427" cy="340322"/>
            </a:xfrm>
            <a:prstGeom prst="roundRect">
              <a:avLst/>
            </a:prstGeom>
            <a:solidFill>
              <a:srgbClr val="ABBAFF"/>
            </a:solidFill>
            <a:ln w="9525">
              <a:solidFill>
                <a:srgbClr val="4B69FF"/>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Server Operating Systems</a:t>
              </a:r>
            </a:p>
          </p:txBody>
        </p:sp>
        <p:sp>
          <p:nvSpPr>
            <p:cNvPr id="13" name="Rectangle: Rounded Corners 12">
              <a:extLst>
                <a:ext uri="{FF2B5EF4-FFF2-40B4-BE49-F238E27FC236}">
                  <a16:creationId xmlns:a16="http://schemas.microsoft.com/office/drawing/2014/main" id="{2232DD89-0667-3F36-C2A2-ABD1A42703E9}"/>
                </a:ext>
              </a:extLst>
            </p:cNvPr>
            <p:cNvSpPr/>
            <p:nvPr/>
          </p:nvSpPr>
          <p:spPr>
            <a:xfrm>
              <a:off x="509954" y="2406122"/>
              <a:ext cx="2699381" cy="340322"/>
            </a:xfrm>
            <a:prstGeom prst="roundRect">
              <a:avLst/>
            </a:prstGeom>
            <a:solidFill>
              <a:srgbClr val="ABBAFF"/>
            </a:solidFill>
            <a:ln w="9525">
              <a:solidFill>
                <a:srgbClr val="4B69FF"/>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Embedded Operating Systems</a:t>
              </a:r>
            </a:p>
          </p:txBody>
        </p:sp>
        <p:sp>
          <p:nvSpPr>
            <p:cNvPr id="14" name="Rectangle: Rounded Corners 13">
              <a:extLst>
                <a:ext uri="{FF2B5EF4-FFF2-40B4-BE49-F238E27FC236}">
                  <a16:creationId xmlns:a16="http://schemas.microsoft.com/office/drawing/2014/main" id="{AC90F4DD-6C62-9312-6D72-2D853EA78907}"/>
                </a:ext>
              </a:extLst>
            </p:cNvPr>
            <p:cNvSpPr/>
            <p:nvPr/>
          </p:nvSpPr>
          <p:spPr>
            <a:xfrm>
              <a:off x="786807" y="3280764"/>
              <a:ext cx="2779016" cy="340322"/>
            </a:xfrm>
            <a:prstGeom prst="roundRect">
              <a:avLst/>
            </a:prstGeom>
            <a:solidFill>
              <a:srgbClr val="ABBAFF"/>
            </a:solidFill>
            <a:ln w="9525">
              <a:solidFill>
                <a:srgbClr val="4B69FF"/>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Real-Time Operating Systems</a:t>
              </a:r>
            </a:p>
          </p:txBody>
        </p:sp>
        <p:sp>
          <p:nvSpPr>
            <p:cNvPr id="15" name="Rectangle: Rounded Corners 14">
              <a:extLst>
                <a:ext uri="{FF2B5EF4-FFF2-40B4-BE49-F238E27FC236}">
                  <a16:creationId xmlns:a16="http://schemas.microsoft.com/office/drawing/2014/main" id="{A313CCF3-D486-0F4D-9765-A05F01A8449F}"/>
                </a:ext>
              </a:extLst>
            </p:cNvPr>
            <p:cNvSpPr/>
            <p:nvPr/>
          </p:nvSpPr>
          <p:spPr>
            <a:xfrm>
              <a:off x="5553746" y="3280764"/>
              <a:ext cx="2678120" cy="340322"/>
            </a:xfrm>
            <a:prstGeom prst="roundRect">
              <a:avLst/>
            </a:prstGeom>
            <a:solidFill>
              <a:srgbClr val="ABBAFF"/>
            </a:solidFill>
            <a:ln w="9525">
              <a:solidFill>
                <a:srgbClr val="4B69FF"/>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Mainframe Operating Systems</a:t>
              </a:r>
            </a:p>
          </p:txBody>
        </p:sp>
        <p:sp>
          <p:nvSpPr>
            <p:cNvPr id="16" name="Rectangle: Rounded Corners 15">
              <a:extLst>
                <a:ext uri="{FF2B5EF4-FFF2-40B4-BE49-F238E27FC236}">
                  <a16:creationId xmlns:a16="http://schemas.microsoft.com/office/drawing/2014/main" id="{A929F291-9C45-00E0-FA75-314E3C1111B7}"/>
                </a:ext>
              </a:extLst>
            </p:cNvPr>
            <p:cNvSpPr/>
            <p:nvPr/>
          </p:nvSpPr>
          <p:spPr>
            <a:xfrm>
              <a:off x="2967990" y="4010718"/>
              <a:ext cx="3195418" cy="340322"/>
            </a:xfrm>
            <a:prstGeom prst="roundRect">
              <a:avLst/>
            </a:prstGeom>
            <a:solidFill>
              <a:srgbClr val="ABBAFF"/>
            </a:solidFill>
            <a:ln w="9525">
              <a:solidFill>
                <a:srgbClr val="4B69FF"/>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Special-Purpose Operating Systems</a:t>
              </a:r>
            </a:p>
          </p:txBody>
        </p:sp>
        <p:cxnSp>
          <p:nvCxnSpPr>
            <p:cNvPr id="20" name="Straight Connector 19">
              <a:extLst>
                <a:ext uri="{FF2B5EF4-FFF2-40B4-BE49-F238E27FC236}">
                  <a16:creationId xmlns:a16="http://schemas.microsoft.com/office/drawing/2014/main" id="{3F9816F1-152A-D345-3914-E944CB5C8058}"/>
                </a:ext>
              </a:extLst>
            </p:cNvPr>
            <p:cNvCxnSpPr>
              <a:cxnSpLocks/>
              <a:stCxn id="11" idx="1"/>
            </p:cNvCxnSpPr>
            <p:nvPr/>
          </p:nvCxnSpPr>
          <p:spPr>
            <a:xfrm flipH="1" flipV="1">
              <a:off x="4572000" y="1673822"/>
              <a:ext cx="981746" cy="240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209183C-E134-E9F4-8614-3104D24AF4BC}"/>
                </a:ext>
              </a:extLst>
            </p:cNvPr>
            <p:cNvCxnSpPr>
              <a:cxnSpLocks/>
            </p:cNvCxnSpPr>
            <p:nvPr/>
          </p:nvCxnSpPr>
          <p:spPr>
            <a:xfrm flipH="1" flipV="1">
              <a:off x="3573444" y="1673822"/>
              <a:ext cx="981747" cy="240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96F9FC9-66B9-0322-1594-C02B0A321333}"/>
                </a:ext>
              </a:extLst>
            </p:cNvPr>
            <p:cNvCxnSpPr>
              <a:cxnSpLocks/>
              <a:endCxn id="13" idx="3"/>
            </p:cNvCxnSpPr>
            <p:nvPr/>
          </p:nvCxnSpPr>
          <p:spPr>
            <a:xfrm flipH="1">
              <a:off x="3209335" y="2568663"/>
              <a:ext cx="740373" cy="7620"/>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34788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TextShape 2"/>
          <p:cNvSpPr txBox="1"/>
          <p:nvPr/>
        </p:nvSpPr>
        <p:spPr>
          <a:xfrm>
            <a:off x="172690" y="503467"/>
            <a:ext cx="3967843" cy="372285"/>
          </a:xfrm>
          <a:prstGeom prst="rect">
            <a:avLst/>
          </a:prstGeom>
          <a:noFill/>
          <a:ln w="0">
            <a:noFill/>
          </a:ln>
        </p:spPr>
        <p:txBody>
          <a:bodyPr lIns="68580" tIns="34290" rIns="68580" bIns="34290" anchor="ctr">
            <a:normAutofit/>
          </a:bodyPr>
          <a:lstStyle/>
          <a:p>
            <a:pPr>
              <a:lnSpc>
                <a:spcPct val="90000"/>
              </a:lnSpc>
            </a:pPr>
            <a:r>
              <a:rPr lang="en-US" sz="1600" b="1" spc="-1">
                <a:solidFill>
                  <a:srgbClr val="002060"/>
                </a:solidFill>
              </a:rPr>
              <a:t>What is Linux?</a:t>
            </a:r>
            <a:endParaRPr lang="en-US" sz="1600" spc="-1">
              <a:latin typeface="Calibri"/>
            </a:endParaRPr>
          </a:p>
        </p:txBody>
      </p:sp>
      <p:sp>
        <p:nvSpPr>
          <p:cNvPr id="230" name="CustomShape 3"/>
          <p:cNvSpPr/>
          <p:nvPr/>
        </p:nvSpPr>
        <p:spPr>
          <a:xfrm>
            <a:off x="149830" y="898612"/>
            <a:ext cx="4422170" cy="2008242"/>
          </a:xfrm>
          <a:prstGeom prst="rect">
            <a:avLst/>
          </a:prstGeom>
          <a:noFill/>
          <a:ln w="0">
            <a:noFill/>
          </a:ln>
        </p:spPr>
        <p:style>
          <a:lnRef idx="0">
            <a:scrgbClr r="0" g="0" b="0"/>
          </a:lnRef>
          <a:fillRef idx="0">
            <a:scrgbClr r="0" g="0" b="0"/>
          </a:fillRef>
          <a:effectRef idx="0">
            <a:scrgbClr r="0" g="0" b="0"/>
          </a:effectRef>
          <a:fontRef idx="minor"/>
        </p:style>
        <p:txBody>
          <a:bodyPr wrap="square" lIns="68580" tIns="34290" rIns="68580" bIns="34290" anchor="t">
            <a:spAutoFit/>
          </a:bodyPr>
          <a:lstStyle/>
          <a:p>
            <a:pPr marL="182880" indent="-182880">
              <a:buClr>
                <a:srgbClr val="213163"/>
              </a:buClr>
              <a:buFont typeface="Arial" panose="020B0604020202020204" pitchFamily="34" charset="0"/>
              <a:buChar char="•"/>
            </a:pPr>
            <a:r>
              <a:rPr lang="en-US" spc="-1" dirty="0">
                <a:latin typeface="Arial"/>
              </a:rPr>
              <a:t>The Linux OS is free and open-source and behaves like a Unix-like operating system.</a:t>
            </a:r>
          </a:p>
          <a:p>
            <a:pPr marL="182880" indent="-182880">
              <a:buClr>
                <a:srgbClr val="213163"/>
              </a:buClr>
              <a:buFont typeface="Arial" panose="020B0604020202020204" pitchFamily="34" charset="0"/>
              <a:buChar char="•"/>
            </a:pPr>
            <a:endParaRPr lang="en-US" spc="-1" dirty="0">
              <a:latin typeface="Arial"/>
            </a:endParaRPr>
          </a:p>
          <a:p>
            <a:pPr marL="182880" indent="-182880">
              <a:buClr>
                <a:srgbClr val="213163"/>
              </a:buClr>
              <a:buFont typeface="Arial" panose="020B0604020202020204" pitchFamily="34" charset="0"/>
              <a:buChar char="•"/>
            </a:pPr>
            <a:r>
              <a:rPr lang="en-US" spc="-1" dirty="0">
                <a:latin typeface="Arial"/>
              </a:rPr>
              <a:t>Linux was conceived and created in 1991 by Linus Torvalds for his i386-based PC</a:t>
            </a:r>
          </a:p>
          <a:p>
            <a:pPr marL="182880" indent="-182880">
              <a:buClr>
                <a:srgbClr val="213163"/>
              </a:buClr>
              <a:buFont typeface="Arial" panose="020B0604020202020204" pitchFamily="34" charset="0"/>
              <a:buChar char="•"/>
            </a:pPr>
            <a:endParaRPr lang="en-US" spc="-1" dirty="0">
              <a:latin typeface="Arial"/>
            </a:endParaRPr>
          </a:p>
          <a:p>
            <a:pPr marL="182880" indent="-182880">
              <a:buClr>
                <a:srgbClr val="213163"/>
              </a:buClr>
              <a:buFont typeface="Arial" panose="020B0604020202020204" pitchFamily="34" charset="0"/>
              <a:buChar char="•"/>
            </a:pPr>
            <a:r>
              <a:rPr lang="en-US" spc="-1" dirty="0">
                <a:latin typeface="Arial"/>
              </a:rPr>
              <a:t>Linux was adopted as the kernel for the GNU operating system, which was created as a free replacement for UNIX.</a:t>
            </a:r>
          </a:p>
        </p:txBody>
      </p:sp>
      <p:pic>
        <p:nvPicPr>
          <p:cNvPr id="231" name="Picture 1028"/>
          <p:cNvPicPr/>
          <p:nvPr/>
        </p:nvPicPr>
        <p:blipFill>
          <a:blip r:embed="rId3"/>
          <a:stretch/>
        </p:blipFill>
        <p:spPr>
          <a:xfrm>
            <a:off x="5599632" y="1028427"/>
            <a:ext cx="2619141" cy="2873620"/>
          </a:xfrm>
          <a:prstGeom prst="rect">
            <a:avLst/>
          </a:prstGeom>
          <a:ln w="0">
            <a:noFill/>
          </a:ln>
        </p:spPr>
      </p:pic>
    </p:spTree>
    <p:extLst>
      <p:ext uri="{BB962C8B-B14F-4D97-AF65-F5344CB8AC3E}">
        <p14:creationId xmlns:p14="http://schemas.microsoft.com/office/powerpoint/2010/main" val="53603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TextShape 1"/>
          <p:cNvSpPr txBox="1"/>
          <p:nvPr/>
        </p:nvSpPr>
        <p:spPr>
          <a:xfrm>
            <a:off x="122484" y="509164"/>
            <a:ext cx="3291276" cy="363326"/>
          </a:xfrm>
          <a:prstGeom prst="rect">
            <a:avLst/>
          </a:prstGeom>
          <a:noFill/>
          <a:ln w="0">
            <a:noFill/>
          </a:ln>
        </p:spPr>
        <p:txBody>
          <a:bodyPr anchor="ctr">
            <a:noAutofit/>
          </a:bodyPr>
          <a:lstStyle/>
          <a:p>
            <a:pPr>
              <a:lnSpc>
                <a:spcPct val="90000"/>
              </a:lnSpc>
            </a:pPr>
            <a:r>
              <a:rPr lang="en-US" sz="1600" b="1" spc="-1" dirty="0">
                <a:solidFill>
                  <a:srgbClr val="002060"/>
                </a:solidFill>
              </a:rPr>
              <a:t>Linux Features</a:t>
            </a:r>
            <a:endParaRPr lang="en-US" sz="1600" spc="-1" dirty="0">
              <a:latin typeface="Calibri"/>
            </a:endParaRPr>
          </a:p>
        </p:txBody>
      </p:sp>
      <p:sp>
        <p:nvSpPr>
          <p:cNvPr id="236" name="CustomShape 2"/>
          <p:cNvSpPr/>
          <p:nvPr/>
        </p:nvSpPr>
        <p:spPr>
          <a:xfrm>
            <a:off x="160020" y="834390"/>
            <a:ext cx="3938520" cy="1645130"/>
          </a:xfrm>
          <a:prstGeom prst="rect">
            <a:avLst/>
          </a:prstGeom>
          <a:noFill/>
          <a:ln w="0">
            <a:noFill/>
          </a:ln>
        </p:spPr>
        <p:style>
          <a:lnRef idx="0">
            <a:scrgbClr r="0" g="0" b="0"/>
          </a:lnRef>
          <a:fillRef idx="0">
            <a:scrgbClr r="0" g="0" b="0"/>
          </a:fillRef>
          <a:effectRef idx="0">
            <a:scrgbClr r="0" g="0" b="0"/>
          </a:effectRef>
          <a:fontRef idx="minor"/>
        </p:style>
        <p:txBody>
          <a:bodyPr wrap="square" lIns="68580" tIns="34290" rIns="68580" bIns="34290" anchor="t">
            <a:spAutoFit/>
          </a:bodyPr>
          <a:lstStyle/>
          <a:p>
            <a:pPr marL="182880" indent="-182880">
              <a:lnSpc>
                <a:spcPct val="150000"/>
              </a:lnSpc>
              <a:buClr>
                <a:srgbClr val="213163"/>
              </a:buClr>
              <a:buFont typeface="Arial" panose="020B0604020202020204" pitchFamily="34" charset="0"/>
              <a:buChar char="•"/>
            </a:pPr>
            <a:r>
              <a:rPr lang="en-US" spc="-1" dirty="0">
                <a:latin typeface="Arial"/>
              </a:rPr>
              <a:t>UNIX-like kernel.</a:t>
            </a:r>
          </a:p>
          <a:p>
            <a:pPr marL="182880" indent="-182880">
              <a:lnSpc>
                <a:spcPct val="150000"/>
              </a:lnSpc>
              <a:buClr>
                <a:srgbClr val="213163"/>
              </a:buClr>
              <a:buFont typeface="Arial" panose="020B0604020202020204" pitchFamily="34" charset="0"/>
              <a:buChar char="•"/>
            </a:pPr>
            <a:r>
              <a:rPr lang="en-US" spc="-1" dirty="0">
                <a:latin typeface="Arial"/>
                <a:cs typeface="Arial"/>
              </a:rPr>
              <a:t>Open source.</a:t>
            </a:r>
            <a:endParaRPr lang="en-US" spc="-1" dirty="0">
              <a:latin typeface="Arial"/>
            </a:endParaRPr>
          </a:p>
          <a:p>
            <a:pPr marL="182880" indent="-182880">
              <a:lnSpc>
                <a:spcPct val="150000"/>
              </a:lnSpc>
              <a:buClr>
                <a:srgbClr val="213163"/>
              </a:buClr>
              <a:buFont typeface="Arial" panose="020B0604020202020204" pitchFamily="34" charset="0"/>
              <a:buChar char="•"/>
            </a:pPr>
            <a:r>
              <a:rPr lang="en-US" spc="-1" dirty="0">
                <a:latin typeface="Arial"/>
              </a:rPr>
              <a:t>Preemptive multitasking</a:t>
            </a:r>
          </a:p>
          <a:p>
            <a:pPr marL="182880" indent="-182880">
              <a:lnSpc>
                <a:spcPct val="150000"/>
              </a:lnSpc>
              <a:buClr>
                <a:srgbClr val="213163"/>
              </a:buClr>
              <a:buFont typeface="Arial" panose="020B0604020202020204" pitchFamily="34" charset="0"/>
              <a:buChar char="•"/>
            </a:pPr>
            <a:r>
              <a:rPr lang="en-US" spc="-1" dirty="0">
                <a:latin typeface="Arial"/>
              </a:rPr>
              <a:t>Portable</a:t>
            </a:r>
          </a:p>
          <a:p>
            <a:pPr marL="182880" indent="-182880">
              <a:lnSpc>
                <a:spcPct val="150000"/>
              </a:lnSpc>
              <a:buClr>
                <a:srgbClr val="213163"/>
              </a:buClr>
              <a:buFont typeface="Arial" panose="020B0604020202020204" pitchFamily="34" charset="0"/>
              <a:buChar char="•"/>
            </a:pPr>
            <a:r>
              <a:rPr lang="en-US" spc="-1" dirty="0">
                <a:latin typeface="Arial"/>
              </a:rPr>
              <a:t>Security</a:t>
            </a:r>
          </a:p>
        </p:txBody>
      </p:sp>
      <p:pic>
        <p:nvPicPr>
          <p:cNvPr id="2" name="Picture 1028">
            <a:extLst>
              <a:ext uri="{FF2B5EF4-FFF2-40B4-BE49-F238E27FC236}">
                <a16:creationId xmlns:a16="http://schemas.microsoft.com/office/drawing/2014/main" id="{ED1A5E5F-3B6D-B1E2-124A-000F156C1C00}"/>
              </a:ext>
            </a:extLst>
          </p:cNvPr>
          <p:cNvPicPr/>
          <p:nvPr/>
        </p:nvPicPr>
        <p:blipFill>
          <a:blip r:embed="rId3"/>
          <a:stretch/>
        </p:blipFill>
        <p:spPr>
          <a:xfrm>
            <a:off x="5599632" y="1028427"/>
            <a:ext cx="2619141" cy="2873620"/>
          </a:xfrm>
          <a:prstGeom prst="rect">
            <a:avLst/>
          </a:prstGeom>
          <a:ln w="0">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311</TotalTime>
  <Words>6532</Words>
  <Application>Microsoft Office PowerPoint</Application>
  <PresentationFormat>On-screen Show (16:9)</PresentationFormat>
  <Paragraphs>614</Paragraphs>
  <Slides>47</Slides>
  <Notes>45</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ls command </vt:lpstr>
      <vt:lpstr> cd and pwd commands</vt:lpstr>
      <vt:lpstr>cp command</vt:lpstr>
      <vt:lpstr>mv and rm commands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Mohd Kaisar</cp:lastModifiedBy>
  <cp:revision>457</cp:revision>
  <dcterms:modified xsi:type="dcterms:W3CDTF">2023-10-31T03:40:10Z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